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0" r:id="rId1"/>
  </p:sldMasterIdLst>
  <p:notesMasterIdLst>
    <p:notesMasterId r:id="rId160"/>
  </p:notesMasterIdLst>
  <p:sldIdLst>
    <p:sldId id="256" r:id="rId2"/>
    <p:sldId id="415" r:id="rId3"/>
    <p:sldId id="257" r:id="rId4"/>
    <p:sldId id="412" r:id="rId5"/>
    <p:sldId id="381" r:id="rId6"/>
    <p:sldId id="382" r:id="rId7"/>
    <p:sldId id="390" r:id="rId8"/>
    <p:sldId id="383" r:id="rId9"/>
    <p:sldId id="372" r:id="rId10"/>
    <p:sldId id="391" r:id="rId11"/>
    <p:sldId id="407" r:id="rId12"/>
    <p:sldId id="408" r:id="rId13"/>
    <p:sldId id="384" r:id="rId14"/>
    <p:sldId id="370" r:id="rId15"/>
    <p:sldId id="258" r:id="rId16"/>
    <p:sldId id="261" r:id="rId17"/>
    <p:sldId id="277" r:id="rId18"/>
    <p:sldId id="259" r:id="rId19"/>
    <p:sldId id="276" r:id="rId20"/>
    <p:sldId id="260" r:id="rId21"/>
    <p:sldId id="356" r:id="rId22"/>
    <p:sldId id="262" r:id="rId23"/>
    <p:sldId id="339" r:id="rId24"/>
    <p:sldId id="355" r:id="rId25"/>
    <p:sldId id="340" r:id="rId26"/>
    <p:sldId id="268" r:id="rId27"/>
    <p:sldId id="267" r:id="rId28"/>
    <p:sldId id="341" r:id="rId29"/>
    <p:sldId id="321" r:id="rId30"/>
    <p:sldId id="269" r:id="rId31"/>
    <p:sldId id="272" r:id="rId32"/>
    <p:sldId id="374" r:id="rId33"/>
    <p:sldId id="375" r:id="rId34"/>
    <p:sldId id="376" r:id="rId35"/>
    <p:sldId id="377" r:id="rId36"/>
    <p:sldId id="387" r:id="rId37"/>
    <p:sldId id="394" r:id="rId38"/>
    <p:sldId id="388" r:id="rId39"/>
    <p:sldId id="357" r:id="rId40"/>
    <p:sldId id="345" r:id="rId41"/>
    <p:sldId id="363" r:id="rId42"/>
    <p:sldId id="348" r:id="rId43"/>
    <p:sldId id="362" r:id="rId44"/>
    <p:sldId id="346" r:id="rId45"/>
    <p:sldId id="347" r:id="rId46"/>
    <p:sldId id="364" r:id="rId47"/>
    <p:sldId id="392" r:id="rId48"/>
    <p:sldId id="349" r:id="rId49"/>
    <p:sldId id="350" r:id="rId50"/>
    <p:sldId id="369" r:id="rId51"/>
    <p:sldId id="410" r:id="rId52"/>
    <p:sldId id="411" r:id="rId53"/>
    <p:sldId id="428" r:id="rId54"/>
    <p:sldId id="430" r:id="rId55"/>
    <p:sldId id="427" r:id="rId56"/>
    <p:sldId id="429" r:id="rId57"/>
    <p:sldId id="358" r:id="rId58"/>
    <p:sldId id="329" r:id="rId59"/>
    <p:sldId id="304" r:id="rId60"/>
    <p:sldId id="273" r:id="rId61"/>
    <p:sldId id="344" r:id="rId62"/>
    <p:sldId id="418" r:id="rId63"/>
    <p:sldId id="419" r:id="rId64"/>
    <p:sldId id="274" r:id="rId65"/>
    <p:sldId id="337" r:id="rId66"/>
    <p:sldId id="266" r:id="rId67"/>
    <p:sldId id="278" r:id="rId68"/>
    <p:sldId id="279" r:id="rId69"/>
    <p:sldId id="420" r:id="rId70"/>
    <p:sldId id="421" r:id="rId71"/>
    <p:sldId id="423" r:id="rId72"/>
    <p:sldId id="426" r:id="rId73"/>
    <p:sldId id="280" r:id="rId74"/>
    <p:sldId id="282" r:id="rId75"/>
    <p:sldId id="281" r:id="rId76"/>
    <p:sldId id="284" r:id="rId77"/>
    <p:sldId id="283" r:id="rId78"/>
    <p:sldId id="285" r:id="rId79"/>
    <p:sldId id="286" r:id="rId80"/>
    <p:sldId id="288" r:id="rId81"/>
    <p:sldId id="287" r:id="rId82"/>
    <p:sldId id="289" r:id="rId83"/>
    <p:sldId id="290" r:id="rId84"/>
    <p:sldId id="414" r:id="rId85"/>
    <p:sldId id="330" r:id="rId86"/>
    <p:sldId id="332" r:id="rId87"/>
    <p:sldId id="292" r:id="rId88"/>
    <p:sldId id="293" r:id="rId89"/>
    <p:sldId id="299" r:id="rId90"/>
    <p:sldId id="300" r:id="rId91"/>
    <p:sldId id="359" r:id="rId92"/>
    <p:sldId id="295" r:id="rId93"/>
    <p:sldId id="296" r:id="rId94"/>
    <p:sldId id="297" r:id="rId95"/>
    <p:sldId id="298" r:id="rId96"/>
    <p:sldId id="395" r:id="rId97"/>
    <p:sldId id="303" r:id="rId98"/>
    <p:sldId id="301" r:id="rId99"/>
    <p:sldId id="302" r:id="rId100"/>
    <p:sldId id="360" r:id="rId101"/>
    <p:sldId id="336" r:id="rId102"/>
    <p:sldId id="389" r:id="rId103"/>
    <p:sldId id="305" r:id="rId104"/>
    <p:sldId id="306" r:id="rId105"/>
    <p:sldId id="343" r:id="rId106"/>
    <p:sldId id="373" r:id="rId107"/>
    <p:sldId id="318" r:id="rId108"/>
    <p:sldId id="307" r:id="rId109"/>
    <p:sldId id="365" r:id="rId110"/>
    <p:sldId id="308" r:id="rId111"/>
    <p:sldId id="334" r:id="rId112"/>
    <p:sldId id="310" r:id="rId113"/>
    <p:sldId id="309" r:id="rId114"/>
    <p:sldId id="311" r:id="rId115"/>
    <p:sldId id="319" r:id="rId116"/>
    <p:sldId id="335" r:id="rId117"/>
    <p:sldId id="314" r:id="rId118"/>
    <p:sldId id="313" r:id="rId119"/>
    <p:sldId id="312" r:id="rId120"/>
    <p:sldId id="315" r:id="rId121"/>
    <p:sldId id="317" r:id="rId122"/>
    <p:sldId id="320" r:id="rId123"/>
    <p:sldId id="316" r:id="rId124"/>
    <p:sldId id="361" r:id="rId125"/>
    <p:sldId id="353" r:id="rId126"/>
    <p:sldId id="417" r:id="rId127"/>
    <p:sldId id="424" r:id="rId128"/>
    <p:sldId id="425" r:id="rId129"/>
    <p:sldId id="275" r:id="rId130"/>
    <p:sldId id="368" r:id="rId131"/>
    <p:sldId id="342" r:id="rId132"/>
    <p:sldId id="338" r:id="rId133"/>
    <p:sldId id="323" r:id="rId134"/>
    <p:sldId id="322" r:id="rId135"/>
    <p:sldId id="327" r:id="rId136"/>
    <p:sldId id="413" r:id="rId137"/>
    <p:sldId id="291" r:id="rId138"/>
    <p:sldId id="399" r:id="rId139"/>
    <p:sldId id="431" r:id="rId140"/>
    <p:sldId id="433" r:id="rId141"/>
    <p:sldId id="432" r:id="rId142"/>
    <p:sldId id="396" r:id="rId143"/>
    <p:sldId id="400" r:id="rId144"/>
    <p:sldId id="401" r:id="rId145"/>
    <p:sldId id="402" r:id="rId146"/>
    <p:sldId id="405" r:id="rId147"/>
    <p:sldId id="397" r:id="rId148"/>
    <p:sldId id="404" r:id="rId149"/>
    <p:sldId id="403" r:id="rId150"/>
    <p:sldId id="406" r:id="rId151"/>
    <p:sldId id="324" r:id="rId152"/>
    <p:sldId id="325" r:id="rId153"/>
    <p:sldId id="328" r:id="rId154"/>
    <p:sldId id="326" r:id="rId155"/>
    <p:sldId id="366" r:id="rId156"/>
    <p:sldId id="351" r:id="rId157"/>
    <p:sldId id="367" r:id="rId158"/>
    <p:sldId id="385" r:id="rId15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9900"/>
    <a:srgbClr val="9D299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6" autoAdjust="0"/>
    <p:restoredTop sz="94660"/>
  </p:normalViewPr>
  <p:slideViewPr>
    <p:cSldViewPr>
      <p:cViewPr varScale="1">
        <p:scale>
          <a:sx n="59" d="100"/>
          <a:sy n="59" d="100"/>
        </p:scale>
        <p:origin x="772"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notesMaster" Target="notesMasters/notesMaster1.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E258CC-2479-4326-B86E-B0A871880511}" type="datetimeFigureOut">
              <a:rPr lang="de-AT" smtClean="0"/>
              <a:t>24.09.2025</a:t>
            </a:fld>
            <a:endParaRPr lang="de-AT"/>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69A7CF-D023-41EC-A926-1DDD6DBBF638}" type="slidenum">
              <a:rPr lang="de-AT" smtClean="0"/>
              <a:t>‹Nr.›</a:t>
            </a:fld>
            <a:endParaRPr lang="de-AT"/>
          </a:p>
        </p:txBody>
      </p:sp>
    </p:spTree>
    <p:extLst>
      <p:ext uri="{BB962C8B-B14F-4D97-AF65-F5344CB8AC3E}">
        <p14:creationId xmlns:p14="http://schemas.microsoft.com/office/powerpoint/2010/main" val="422993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569A7CF-D023-41EC-A926-1DDD6DBBF638}" type="slidenum">
              <a:rPr lang="de-AT" smtClean="0"/>
              <a:t>1</a:t>
            </a:fld>
            <a:endParaRPr lang="de-AT" dirty="0"/>
          </a:p>
        </p:txBody>
      </p:sp>
    </p:spTree>
    <p:extLst>
      <p:ext uri="{BB962C8B-B14F-4D97-AF65-F5344CB8AC3E}">
        <p14:creationId xmlns:p14="http://schemas.microsoft.com/office/powerpoint/2010/main" val="2405801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a:t>
            </a:fld>
            <a:endParaRPr lang="de-AT" dirty="0">
              <a:solidFill>
                <a:prstClr val="black"/>
              </a:solidFill>
            </a:endParaRPr>
          </a:p>
        </p:txBody>
      </p:sp>
    </p:spTree>
    <p:extLst>
      <p:ext uri="{BB962C8B-B14F-4D97-AF65-F5344CB8AC3E}">
        <p14:creationId xmlns:p14="http://schemas.microsoft.com/office/powerpoint/2010/main" val="240115881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115</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116</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117</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118</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119</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120</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121</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122</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123</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124</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a:t>
            </a:fld>
            <a:endParaRPr lang="de-AT" dirty="0">
              <a:solidFill>
                <a:prstClr val="black"/>
              </a:solidFill>
            </a:endParaRPr>
          </a:p>
        </p:txBody>
      </p:sp>
    </p:spTree>
    <p:extLst>
      <p:ext uri="{BB962C8B-B14F-4D97-AF65-F5344CB8AC3E}">
        <p14:creationId xmlns:p14="http://schemas.microsoft.com/office/powerpoint/2010/main" val="3654303052"/>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125</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126</a:t>
            </a:fld>
            <a:endParaRPr lang="de-AT">
              <a:solidFill>
                <a:prstClr val="black"/>
              </a:solidFill>
            </a:endParaRPr>
          </a:p>
        </p:txBody>
      </p:sp>
    </p:spTree>
    <p:extLst>
      <p:ext uri="{BB962C8B-B14F-4D97-AF65-F5344CB8AC3E}">
        <p14:creationId xmlns:p14="http://schemas.microsoft.com/office/powerpoint/2010/main" val="408379543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127</a:t>
            </a:fld>
            <a:endParaRPr lang="de-AT">
              <a:solidFill>
                <a:prstClr val="black"/>
              </a:solidFill>
            </a:endParaRPr>
          </a:p>
        </p:txBody>
      </p:sp>
    </p:spTree>
    <p:extLst>
      <p:ext uri="{BB962C8B-B14F-4D97-AF65-F5344CB8AC3E}">
        <p14:creationId xmlns:p14="http://schemas.microsoft.com/office/powerpoint/2010/main" val="2716851295"/>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128</a:t>
            </a:fld>
            <a:endParaRPr lang="de-AT">
              <a:solidFill>
                <a:prstClr val="black"/>
              </a:solidFill>
            </a:endParaRPr>
          </a:p>
        </p:txBody>
      </p:sp>
    </p:spTree>
    <p:extLst>
      <p:ext uri="{BB962C8B-B14F-4D97-AF65-F5344CB8AC3E}">
        <p14:creationId xmlns:p14="http://schemas.microsoft.com/office/powerpoint/2010/main" val="645155733"/>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129</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130</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131</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132</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133</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135</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136</a:t>
            </a:fld>
            <a:endParaRPr lang="de-AT">
              <a:solidFill>
                <a:prstClr val="black"/>
              </a:solidFill>
            </a:endParaRPr>
          </a:p>
        </p:txBody>
      </p:sp>
    </p:spTree>
    <p:extLst>
      <p:ext uri="{BB962C8B-B14F-4D97-AF65-F5344CB8AC3E}">
        <p14:creationId xmlns:p14="http://schemas.microsoft.com/office/powerpoint/2010/main" val="2893300494"/>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137</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151</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152</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153</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154</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155</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156</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157</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158</a:t>
            </a:fld>
            <a:endParaRPr lang="de-AT">
              <a:solidFill>
                <a:prstClr val="black"/>
              </a:solidFill>
            </a:endParaRPr>
          </a:p>
        </p:txBody>
      </p:sp>
    </p:spTree>
    <p:extLst>
      <p:ext uri="{BB962C8B-B14F-4D97-AF65-F5344CB8AC3E}">
        <p14:creationId xmlns:p14="http://schemas.microsoft.com/office/powerpoint/2010/main" val="3724980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17</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20</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21</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22</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23</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27</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29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30</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31</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a:t>
            </a:fld>
            <a:endParaRPr lang="de-AT" dirty="0">
              <a:solidFill>
                <a:prstClr val="black"/>
              </a:solidFill>
            </a:endParaRPr>
          </a:p>
        </p:txBody>
      </p:sp>
    </p:spTree>
    <p:extLst>
      <p:ext uri="{BB962C8B-B14F-4D97-AF65-F5344CB8AC3E}">
        <p14:creationId xmlns:p14="http://schemas.microsoft.com/office/powerpoint/2010/main" val="26202849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32</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33</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39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40</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41</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42</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43</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47</a:t>
            </a:fld>
            <a:endParaRPr lang="de-AT" dirty="0">
              <a:solidFill>
                <a:prstClr val="black"/>
              </a:solidFill>
            </a:endParaRPr>
          </a:p>
        </p:txBody>
      </p:sp>
    </p:spTree>
    <p:extLst>
      <p:ext uri="{BB962C8B-B14F-4D97-AF65-F5344CB8AC3E}">
        <p14:creationId xmlns:p14="http://schemas.microsoft.com/office/powerpoint/2010/main" val="34589807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49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50</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51</a:t>
            </a:fld>
            <a:endParaRPr lang="de-AT" dirty="0">
              <a:solidFill>
                <a:prstClr val="black"/>
              </a:solidFill>
            </a:endParaRPr>
          </a:p>
        </p:txBody>
      </p:sp>
    </p:spTree>
    <p:extLst>
      <p:ext uri="{BB962C8B-B14F-4D97-AF65-F5344CB8AC3E}">
        <p14:creationId xmlns:p14="http://schemas.microsoft.com/office/powerpoint/2010/main" val="7305665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52</a:t>
            </a:fld>
            <a:endParaRPr lang="de-AT" dirty="0">
              <a:solidFill>
                <a:prstClr val="black"/>
              </a:solidFill>
            </a:endParaRPr>
          </a:p>
        </p:txBody>
      </p:sp>
    </p:spTree>
    <p:extLst>
      <p:ext uri="{BB962C8B-B14F-4D97-AF65-F5344CB8AC3E}">
        <p14:creationId xmlns:p14="http://schemas.microsoft.com/office/powerpoint/2010/main" val="36472962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57</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59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60</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61</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67</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68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73</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74</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a:t>
            </a:fld>
            <a:endParaRPr lang="de-AT" dirty="0">
              <a:solidFill>
                <a:prstClr val="black"/>
              </a:solidFill>
            </a:endParaRPr>
          </a:p>
        </p:txBody>
      </p:sp>
    </p:spTree>
    <p:extLst>
      <p:ext uri="{BB962C8B-B14F-4D97-AF65-F5344CB8AC3E}">
        <p14:creationId xmlns:p14="http://schemas.microsoft.com/office/powerpoint/2010/main" val="84959220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77</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79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80</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81</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82</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83</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84</a:t>
            </a:fld>
            <a:endParaRPr lang="de-AT" dirty="0">
              <a:solidFill>
                <a:prstClr val="black"/>
              </a:solidFill>
            </a:endParaRPr>
          </a:p>
        </p:txBody>
      </p:sp>
    </p:spTree>
    <p:extLst>
      <p:ext uri="{BB962C8B-B14F-4D97-AF65-F5344CB8AC3E}">
        <p14:creationId xmlns:p14="http://schemas.microsoft.com/office/powerpoint/2010/main" val="950914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569A7CF-D023-41EC-A926-1DDD6DBBF638}" type="slidenum">
              <a:rPr lang="de-AT" smtClean="0"/>
              <a:t>8</a:t>
            </a:fld>
            <a:endParaRPr lang="de-AT"/>
          </a:p>
        </p:txBody>
      </p:sp>
    </p:spTree>
    <p:extLst>
      <p:ext uri="{BB962C8B-B14F-4D97-AF65-F5344CB8AC3E}">
        <p14:creationId xmlns:p14="http://schemas.microsoft.com/office/powerpoint/2010/main" val="43922472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85</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86</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87</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88</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89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90</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91</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92</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93</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94</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a:t>
            </a:fld>
            <a:endParaRPr lang="de-AT" dirty="0">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95</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96</a:t>
            </a:fld>
            <a:endParaRPr lang="de-AT">
              <a:solidFill>
                <a:prstClr val="black"/>
              </a:solidFill>
            </a:endParaRPr>
          </a:p>
        </p:txBody>
      </p:sp>
    </p:spTree>
    <p:extLst>
      <p:ext uri="{BB962C8B-B14F-4D97-AF65-F5344CB8AC3E}">
        <p14:creationId xmlns:p14="http://schemas.microsoft.com/office/powerpoint/2010/main" val="296395503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97</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98</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99</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100</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101</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102</a:t>
            </a:fld>
            <a:endParaRPr lang="de-AT">
              <a:solidFill>
                <a:prstClr val="black"/>
              </a:solidFill>
            </a:endParaRPr>
          </a:p>
        </p:txBody>
      </p:sp>
    </p:spTree>
    <p:extLst>
      <p:ext uri="{BB962C8B-B14F-4D97-AF65-F5344CB8AC3E}">
        <p14:creationId xmlns:p14="http://schemas.microsoft.com/office/powerpoint/2010/main" val="149885152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103</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104</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a:t>
            </a:fld>
            <a:endParaRPr lang="de-AT" dirty="0">
              <a:solidFill>
                <a:prstClr val="black"/>
              </a:solidFill>
            </a:endParaRPr>
          </a:p>
        </p:txBody>
      </p:sp>
    </p:spTree>
    <p:extLst>
      <p:ext uri="{BB962C8B-B14F-4D97-AF65-F5344CB8AC3E}">
        <p14:creationId xmlns:p14="http://schemas.microsoft.com/office/powerpoint/2010/main" val="196039617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105</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106</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107</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108</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109</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110</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111</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112</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113</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16D30DB1-BAB1-4942-86F0-3C1900F5D438}" type="slidenum">
              <a:rPr lang="de-AT" smtClean="0">
                <a:solidFill>
                  <a:prstClr val="black"/>
                </a:solidFill>
              </a:rPr>
              <a:pPr/>
              <a:t>114</a:t>
            </a:fld>
            <a:endParaRPr lang="de-AT">
              <a:solidFill>
                <a:prstClr val="black"/>
              </a:solidFill>
            </a:endParaRPr>
          </a:p>
        </p:txBody>
      </p:sp>
    </p:spTree>
    <p:extLst>
      <p:ext uri="{BB962C8B-B14F-4D97-AF65-F5344CB8AC3E}">
        <p14:creationId xmlns:p14="http://schemas.microsoft.com/office/powerpoint/2010/main" val="1097896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de-DE" dirty="0"/>
              <a:t>Titelmasterformat durch Klicken bearbeiten</a:t>
            </a:r>
            <a:endParaRPr lang="de-AT"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Formatvorlage des Untertitelmasters durch Klicken bearbeiten</a:t>
            </a:r>
            <a:endParaRPr lang="de-AT"/>
          </a:p>
        </p:txBody>
      </p:sp>
      <p:sp>
        <p:nvSpPr>
          <p:cNvPr id="4" name="Datumsplatzhalter 3"/>
          <p:cNvSpPr>
            <a:spLocks noGrp="1"/>
          </p:cNvSpPr>
          <p:nvPr>
            <p:ph type="dt" sz="half" idx="10"/>
          </p:nvPr>
        </p:nvSpPr>
        <p:spPr/>
        <p:txBody>
          <a:bodyPr/>
          <a:lstStyle/>
          <a:p>
            <a:fld id="{75BEA62E-A70A-4AA5-98FF-414ED64E69C4}" type="datetime1">
              <a:rPr lang="de-AT" smtClean="0"/>
              <a:t>24.09.2025</a:t>
            </a:fld>
            <a:endParaRPr lang="de-AT"/>
          </a:p>
        </p:txBody>
      </p:sp>
      <p:sp>
        <p:nvSpPr>
          <p:cNvPr id="5" name="Fußzeilenplatzhalter 4"/>
          <p:cNvSpPr>
            <a:spLocks noGrp="1"/>
          </p:cNvSpPr>
          <p:nvPr>
            <p:ph type="ftr" sz="quarter" idx="11"/>
          </p:nvPr>
        </p:nvSpPr>
        <p:spPr/>
        <p:txBody>
          <a:bodyPr/>
          <a:lstStyle/>
          <a:p>
            <a:endParaRPr lang="de-AT">
              <a:solidFill>
                <a:srgbClr val="94C600"/>
              </a:solidFill>
            </a:endParaRPr>
          </a:p>
        </p:txBody>
      </p:sp>
      <p:sp>
        <p:nvSpPr>
          <p:cNvPr id="6" name="Foliennummernplatzhalter 5"/>
          <p:cNvSpPr>
            <a:spLocks noGrp="1"/>
          </p:cNvSpPr>
          <p:nvPr>
            <p:ph type="sldNum" sz="quarter" idx="12"/>
          </p:nvPr>
        </p:nvSpPr>
        <p:spPr/>
        <p:txBody>
          <a:bodyPr/>
          <a:lstStyle/>
          <a:p>
            <a:fld id="{01B12179-A94A-410D-B3FE-924BB8A7759E}" type="slidenum">
              <a:rPr lang="de-AT" smtClean="0">
                <a:solidFill>
                  <a:srgbClr val="94C600"/>
                </a:solidFill>
              </a:rPr>
              <a:pPr/>
              <a:t>‹Nr.›</a:t>
            </a:fld>
            <a:endParaRPr lang="de-AT">
              <a:solidFill>
                <a:srgbClr val="94C600"/>
              </a:solidFill>
            </a:endParaRPr>
          </a:p>
        </p:txBody>
      </p:sp>
    </p:spTree>
    <p:extLst>
      <p:ext uri="{BB962C8B-B14F-4D97-AF65-F5344CB8AC3E}">
        <p14:creationId xmlns:p14="http://schemas.microsoft.com/office/powerpoint/2010/main" val="697381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16400" y="1844831"/>
            <a:ext cx="7834866" cy="4871084"/>
          </a:xfr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5" name="Fußzeilenplatzhalter 4"/>
          <p:cNvSpPr>
            <a:spLocks noGrp="1"/>
          </p:cNvSpPr>
          <p:nvPr>
            <p:ph type="ftr" sz="quarter" idx="11"/>
          </p:nvPr>
        </p:nvSpPr>
        <p:spPr>
          <a:xfrm>
            <a:off x="251520" y="6356351"/>
            <a:ext cx="6206430" cy="457025"/>
          </a:xfrm>
        </p:spPr>
        <p:txBody>
          <a:bodyPr/>
          <a:lstStyle>
            <a:lvl1pPr algn="l">
              <a:defRPr sz="1200">
                <a:solidFill>
                  <a:schemeClr val="tx1"/>
                </a:solidFill>
              </a:defRPr>
            </a:lvl1pPr>
          </a:lstStyle>
          <a:p>
            <a:endParaRPr lang="de-AT" dirty="0"/>
          </a:p>
        </p:txBody>
      </p:sp>
      <p:sp>
        <p:nvSpPr>
          <p:cNvPr id="6" name="Foliennummernplatzhalter 5"/>
          <p:cNvSpPr>
            <a:spLocks noGrp="1"/>
          </p:cNvSpPr>
          <p:nvPr>
            <p:ph type="sldNum" sz="quarter" idx="12"/>
          </p:nvPr>
        </p:nvSpPr>
        <p:spPr/>
        <p:txBody>
          <a:bodyPr/>
          <a:lstStyle/>
          <a:p>
            <a:fld id="{01B12179-A94A-410D-B3FE-924BB8A7759E}" type="slidenum">
              <a:rPr lang="de-AT" smtClean="0"/>
              <a:pPr/>
              <a:t>‹Nr.›</a:t>
            </a:fld>
            <a:endParaRPr lang="de-AT"/>
          </a:p>
        </p:txBody>
      </p:sp>
      <p:cxnSp>
        <p:nvCxnSpPr>
          <p:cNvPr id="9" name="Gerader Verbinder 8"/>
          <p:cNvCxnSpPr/>
          <p:nvPr userDrawn="1"/>
        </p:nvCxnSpPr>
        <p:spPr>
          <a:xfrm>
            <a:off x="251520" y="6309320"/>
            <a:ext cx="864096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feld 1">
            <a:extLst>
              <a:ext uri="{FF2B5EF4-FFF2-40B4-BE49-F238E27FC236}">
                <a16:creationId xmlns:a16="http://schemas.microsoft.com/office/drawing/2014/main" id="{C40EB3C7-0560-427F-AEEA-0648AB13B514}"/>
              </a:ext>
            </a:extLst>
          </p:cNvPr>
          <p:cNvSpPr txBox="1"/>
          <p:nvPr userDrawn="1"/>
        </p:nvSpPr>
        <p:spPr>
          <a:xfrm>
            <a:off x="616400" y="836712"/>
            <a:ext cx="6979936" cy="720080"/>
          </a:xfrm>
          <a:prstGeom prst="rect">
            <a:avLst/>
          </a:prstGeom>
          <a:noFill/>
        </p:spPr>
        <p:txBody>
          <a:bodyPr wrap="square" rtlCol="0">
            <a:spAutoFit/>
          </a:bodyPr>
          <a:lstStyle/>
          <a:p>
            <a:endParaRPr lang="de-AT" dirty="0"/>
          </a:p>
        </p:txBody>
      </p:sp>
    </p:spTree>
    <p:extLst>
      <p:ext uri="{BB962C8B-B14F-4D97-AF65-F5344CB8AC3E}">
        <p14:creationId xmlns:p14="http://schemas.microsoft.com/office/powerpoint/2010/main" val="1129310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de-DE" dirty="0"/>
              <a:t>Titelmasterformat durch Klicken bearbeiten</a:t>
            </a:r>
            <a:endParaRPr lang="de-AT" dirty="0"/>
          </a:p>
        </p:txBody>
      </p:sp>
      <p:sp>
        <p:nvSpPr>
          <p:cNvPr id="3" name="Textplatzhalt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C87BC112-6E6D-4832-9F47-379CCA8E05DC}" type="datetime1">
              <a:rPr lang="de-AT" smtClean="0"/>
              <a:t>24.09.2025</a:t>
            </a:fld>
            <a:endParaRPr lang="de-AT"/>
          </a:p>
        </p:txBody>
      </p:sp>
      <p:sp>
        <p:nvSpPr>
          <p:cNvPr id="5" name="Fußzeilenplatzhalter 4"/>
          <p:cNvSpPr>
            <a:spLocks noGrp="1"/>
          </p:cNvSpPr>
          <p:nvPr>
            <p:ph type="ftr" sz="quarter" idx="11"/>
          </p:nvPr>
        </p:nvSpPr>
        <p:spPr/>
        <p:txBody>
          <a:bodyPr/>
          <a:lstStyle/>
          <a:p>
            <a:endParaRPr lang="de-AT">
              <a:solidFill>
                <a:srgbClr val="94C600"/>
              </a:solidFill>
            </a:endParaRPr>
          </a:p>
        </p:txBody>
      </p:sp>
      <p:sp>
        <p:nvSpPr>
          <p:cNvPr id="6" name="Foliennummernplatzhalter 5"/>
          <p:cNvSpPr>
            <a:spLocks noGrp="1"/>
          </p:cNvSpPr>
          <p:nvPr>
            <p:ph type="sldNum" sz="quarter" idx="12"/>
          </p:nvPr>
        </p:nvSpPr>
        <p:spPr/>
        <p:txBody>
          <a:bodyPr/>
          <a:lstStyle/>
          <a:p>
            <a:fld id="{01B12179-A94A-410D-B3FE-924BB8A7759E}" type="slidenum">
              <a:rPr lang="de-AT" smtClean="0"/>
              <a:pPr/>
              <a:t>‹Nr.›</a:t>
            </a:fld>
            <a:endParaRPr lang="de-AT"/>
          </a:p>
        </p:txBody>
      </p:sp>
    </p:spTree>
    <p:extLst>
      <p:ext uri="{BB962C8B-B14F-4D97-AF65-F5344CB8AC3E}">
        <p14:creationId xmlns:p14="http://schemas.microsoft.com/office/powerpoint/2010/main" val="1825227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28650" y="836712"/>
            <a:ext cx="6319614" cy="853977"/>
          </a:xfrm>
        </p:spPr>
        <p:txBody>
          <a:bodyPr/>
          <a:lstStyle/>
          <a:p>
            <a:r>
              <a:rPr lang="de-DE" dirty="0"/>
              <a:t>Titelmasterformat durch Klicken bearbeiten</a:t>
            </a:r>
            <a:endParaRPr lang="de-AT" dirty="0"/>
          </a:p>
        </p:txBody>
      </p:sp>
      <p:sp>
        <p:nvSpPr>
          <p:cNvPr id="3" name="Inhaltsplatzhalter 2"/>
          <p:cNvSpPr>
            <a:spLocks noGrp="1"/>
          </p:cNvSpPr>
          <p:nvPr>
            <p:ph sz="half" idx="1"/>
          </p:nvPr>
        </p:nvSpPr>
        <p:spPr>
          <a:xfrm>
            <a:off x="6286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29150" y="1825625"/>
            <a:ext cx="38862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p:cNvSpPr>
            <a:spLocks noGrp="1"/>
          </p:cNvSpPr>
          <p:nvPr>
            <p:ph type="dt" sz="half" idx="10"/>
          </p:nvPr>
        </p:nvSpPr>
        <p:spPr/>
        <p:txBody>
          <a:bodyPr/>
          <a:lstStyle/>
          <a:p>
            <a:fld id="{3F8AB7DE-C438-4EF1-80A9-9C097CC6DD8E}" type="datetime1">
              <a:rPr lang="de-AT" smtClean="0"/>
              <a:t>24.09.2025</a:t>
            </a:fld>
            <a:endParaRPr lang="de-AT"/>
          </a:p>
        </p:txBody>
      </p:sp>
      <p:sp>
        <p:nvSpPr>
          <p:cNvPr id="6" name="Fußzeilenplatzhalter 5"/>
          <p:cNvSpPr>
            <a:spLocks noGrp="1"/>
          </p:cNvSpPr>
          <p:nvPr>
            <p:ph type="ftr" sz="quarter" idx="11"/>
          </p:nvPr>
        </p:nvSpPr>
        <p:spPr/>
        <p:txBody>
          <a:bodyPr/>
          <a:lstStyle/>
          <a:p>
            <a:endParaRPr lang="de-AT">
              <a:solidFill>
                <a:srgbClr val="94C600"/>
              </a:solidFill>
            </a:endParaRPr>
          </a:p>
        </p:txBody>
      </p:sp>
      <p:sp>
        <p:nvSpPr>
          <p:cNvPr id="7" name="Foliennummernplatzhalter 6"/>
          <p:cNvSpPr>
            <a:spLocks noGrp="1"/>
          </p:cNvSpPr>
          <p:nvPr>
            <p:ph type="sldNum" sz="quarter" idx="12"/>
          </p:nvPr>
        </p:nvSpPr>
        <p:spPr/>
        <p:txBody>
          <a:bodyPr/>
          <a:lstStyle/>
          <a:p>
            <a:fld id="{01B12179-A94A-410D-B3FE-924BB8A7759E}" type="slidenum">
              <a:rPr lang="de-AT" smtClean="0"/>
              <a:pPr/>
              <a:t>‹Nr.›</a:t>
            </a:fld>
            <a:endParaRPr lang="de-AT"/>
          </a:p>
        </p:txBody>
      </p:sp>
    </p:spTree>
    <p:extLst>
      <p:ext uri="{BB962C8B-B14F-4D97-AF65-F5344CB8AC3E}">
        <p14:creationId xmlns:p14="http://schemas.microsoft.com/office/powerpoint/2010/main" val="1577739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866777"/>
            <a:ext cx="6318423" cy="823912"/>
          </a:xfrm>
        </p:spPr>
        <p:txBody>
          <a:bodyPr/>
          <a:lstStyle/>
          <a:p>
            <a:r>
              <a:rPr lang="de-DE" dirty="0"/>
              <a:t>Titelmasterformat durch Klicken bearbeiten</a:t>
            </a:r>
            <a:endParaRPr lang="de-AT" dirty="0"/>
          </a:p>
        </p:txBody>
      </p:sp>
      <p:sp>
        <p:nvSpPr>
          <p:cNvPr id="3" name="Textplatzhalt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Textmasterformat bearbeiten</a:t>
            </a:r>
          </a:p>
        </p:txBody>
      </p:sp>
      <p:sp>
        <p:nvSpPr>
          <p:cNvPr id="6" name="Inhaltsplatzhalter 5"/>
          <p:cNvSpPr>
            <a:spLocks noGrp="1"/>
          </p:cNvSpPr>
          <p:nvPr>
            <p:ph sz="quarter" idx="4"/>
          </p:nvPr>
        </p:nvSpPr>
        <p:spPr>
          <a:xfrm>
            <a:off x="4629150" y="2505075"/>
            <a:ext cx="3887391"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p:cNvSpPr>
            <a:spLocks noGrp="1"/>
          </p:cNvSpPr>
          <p:nvPr>
            <p:ph type="dt" sz="half" idx="10"/>
          </p:nvPr>
        </p:nvSpPr>
        <p:spPr/>
        <p:txBody>
          <a:bodyPr/>
          <a:lstStyle/>
          <a:p>
            <a:fld id="{79FA0457-7BD7-49BB-AB9D-A35756244454}" type="datetime1">
              <a:rPr lang="de-AT" smtClean="0"/>
              <a:t>24.09.2025</a:t>
            </a:fld>
            <a:endParaRPr lang="de-AT"/>
          </a:p>
        </p:txBody>
      </p:sp>
      <p:sp>
        <p:nvSpPr>
          <p:cNvPr id="8" name="Fußzeilenplatzhalter 7"/>
          <p:cNvSpPr>
            <a:spLocks noGrp="1"/>
          </p:cNvSpPr>
          <p:nvPr>
            <p:ph type="ftr" sz="quarter" idx="11"/>
          </p:nvPr>
        </p:nvSpPr>
        <p:spPr/>
        <p:txBody>
          <a:bodyPr/>
          <a:lstStyle/>
          <a:p>
            <a:endParaRPr lang="de-AT">
              <a:solidFill>
                <a:srgbClr val="94C600"/>
              </a:solidFill>
            </a:endParaRPr>
          </a:p>
        </p:txBody>
      </p:sp>
      <p:sp>
        <p:nvSpPr>
          <p:cNvPr id="9" name="Foliennummernplatzhalter 8"/>
          <p:cNvSpPr>
            <a:spLocks noGrp="1"/>
          </p:cNvSpPr>
          <p:nvPr>
            <p:ph type="sldNum" sz="quarter" idx="12"/>
          </p:nvPr>
        </p:nvSpPr>
        <p:spPr/>
        <p:txBody>
          <a:bodyPr/>
          <a:lstStyle/>
          <a:p>
            <a:fld id="{01B12179-A94A-410D-B3FE-924BB8A7759E}" type="slidenum">
              <a:rPr lang="de-AT" smtClean="0"/>
              <a:pPr/>
              <a:t>‹Nr.›</a:t>
            </a:fld>
            <a:endParaRPr lang="de-AT"/>
          </a:p>
        </p:txBody>
      </p:sp>
    </p:spTree>
    <p:extLst>
      <p:ext uri="{BB962C8B-B14F-4D97-AF65-F5344CB8AC3E}">
        <p14:creationId xmlns:p14="http://schemas.microsoft.com/office/powerpoint/2010/main" val="1692367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cxnSp>
        <p:nvCxnSpPr>
          <p:cNvPr id="9" name="Gerader Verbinder 8"/>
          <p:cNvCxnSpPr/>
          <p:nvPr userDrawn="1"/>
        </p:nvCxnSpPr>
        <p:spPr>
          <a:xfrm>
            <a:off x="251520" y="6309320"/>
            <a:ext cx="864096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Fußzeilenplatzhalter 13"/>
          <p:cNvSpPr>
            <a:spLocks noGrp="1"/>
          </p:cNvSpPr>
          <p:nvPr>
            <p:ph type="ftr" sz="quarter" idx="11"/>
          </p:nvPr>
        </p:nvSpPr>
        <p:spPr>
          <a:xfrm>
            <a:off x="251520" y="6369654"/>
            <a:ext cx="3086100" cy="365125"/>
          </a:xfrm>
        </p:spPr>
        <p:txBody>
          <a:bodyPr/>
          <a:lstStyle>
            <a:lvl1pPr algn="l">
              <a:defRPr/>
            </a:lvl1pPr>
          </a:lstStyle>
          <a:p>
            <a:endParaRPr lang="de-AT" dirty="0">
              <a:solidFill>
                <a:srgbClr val="94C600"/>
              </a:solidFill>
            </a:endParaRPr>
          </a:p>
        </p:txBody>
      </p:sp>
      <p:sp>
        <p:nvSpPr>
          <p:cNvPr id="15" name="Foliennummernplatzhalter 14"/>
          <p:cNvSpPr>
            <a:spLocks noGrp="1"/>
          </p:cNvSpPr>
          <p:nvPr>
            <p:ph type="sldNum" sz="quarter" idx="12"/>
          </p:nvPr>
        </p:nvSpPr>
        <p:spPr/>
        <p:txBody>
          <a:bodyPr/>
          <a:lstStyle/>
          <a:p>
            <a:fld id="{01B12179-A94A-410D-B3FE-924BB8A7759E}" type="slidenum">
              <a:rPr lang="de-AT" smtClean="0"/>
              <a:pPr/>
              <a:t>‹Nr.›</a:t>
            </a:fld>
            <a:endParaRPr lang="de-AT"/>
          </a:p>
        </p:txBody>
      </p:sp>
    </p:spTree>
    <p:extLst>
      <p:ext uri="{BB962C8B-B14F-4D97-AF65-F5344CB8AC3E}">
        <p14:creationId xmlns:p14="http://schemas.microsoft.com/office/powerpoint/2010/main" val="2176386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778619"/>
            <a:ext cx="6967686" cy="865010"/>
          </a:xfrm>
          <a:prstGeom prst="rect">
            <a:avLst/>
          </a:prstGeom>
        </p:spPr>
        <p:txBody>
          <a:bodyPr vert="horz" lIns="91440" tIns="45720" rIns="91440" bIns="45720" rtlCol="0" anchor="ctr">
            <a:normAutofit/>
          </a:bodyPr>
          <a:lstStyle/>
          <a:p>
            <a:r>
              <a:rPr lang="de-DE" dirty="0"/>
              <a:t>Titelmasterformat durch Klicken bearbeiten</a:t>
            </a:r>
            <a:endParaRPr lang="de-AT" dirty="0"/>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242EEC2-2627-4EC1-BF92-DEA94B76E153}" type="datetime1">
              <a:rPr lang="de-AT" smtClean="0"/>
              <a:t>24.09.2025</a:t>
            </a:fld>
            <a:endParaRPr lang="de-AT"/>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AT">
              <a:solidFill>
                <a:srgbClr val="94C600"/>
              </a:solidFill>
            </a:endParaRPr>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1B12179-A94A-410D-B3FE-924BB8A7759E}" type="slidenum">
              <a:rPr lang="de-AT" smtClean="0"/>
              <a:pPr/>
              <a:t>‹Nr.›</a:t>
            </a:fld>
            <a:endParaRPr lang="de-AT"/>
          </a:p>
        </p:txBody>
      </p:sp>
      <p:pic>
        <p:nvPicPr>
          <p:cNvPr id="7" name="Grafik 6">
            <a:extLst>
              <a:ext uri="{FF2B5EF4-FFF2-40B4-BE49-F238E27FC236}">
                <a16:creationId xmlns:a16="http://schemas.microsoft.com/office/drawing/2014/main" id="{62CCD62E-60E3-47E5-A3B1-CF5477412785}"/>
              </a:ext>
            </a:extLst>
          </p:cNvPr>
          <p:cNvPicPr>
            <a:picLocks noChangeAspect="1"/>
          </p:cNvPicPr>
          <p:nvPr userDrawn="1"/>
        </p:nvPicPr>
        <p:blipFill rotWithShape="1">
          <a:blip r:embed="rId8" cstate="print">
            <a:extLst>
              <a:ext uri="{28A0092B-C50C-407E-A947-70E740481C1C}">
                <a14:useLocalDpi xmlns:a14="http://schemas.microsoft.com/office/drawing/2010/main" val="0"/>
              </a:ext>
            </a:extLst>
          </a:blip>
          <a:srcRect r="71526" b="32814"/>
          <a:stretch/>
        </p:blipFill>
        <p:spPr>
          <a:xfrm>
            <a:off x="7795270" y="410180"/>
            <a:ext cx="720080" cy="736879"/>
          </a:xfrm>
          <a:prstGeom prst="rect">
            <a:avLst/>
          </a:prstGeom>
        </p:spPr>
      </p:pic>
      <p:sp>
        <p:nvSpPr>
          <p:cNvPr id="8" name="Textfeld 7">
            <a:extLst>
              <a:ext uri="{FF2B5EF4-FFF2-40B4-BE49-F238E27FC236}">
                <a16:creationId xmlns:a16="http://schemas.microsoft.com/office/drawing/2014/main" id="{FC7459FC-8175-45EA-A3B8-7DBCFC46191B}"/>
              </a:ext>
            </a:extLst>
          </p:cNvPr>
          <p:cNvSpPr txBox="1"/>
          <p:nvPr userDrawn="1"/>
        </p:nvSpPr>
        <p:spPr>
          <a:xfrm>
            <a:off x="628650" y="410180"/>
            <a:ext cx="6967686" cy="276999"/>
          </a:xfrm>
          <a:prstGeom prst="rect">
            <a:avLst/>
          </a:prstGeom>
          <a:solidFill>
            <a:srgbClr val="D9D9D9">
              <a:alpha val="74902"/>
            </a:srgbClr>
          </a:solidFill>
          <a:ln>
            <a:solidFill>
              <a:schemeClr val="bg1"/>
            </a:solidFill>
          </a:ln>
        </p:spPr>
        <p:txBody>
          <a:bodyPr wrap="square" rtlCol="0">
            <a:spAutoFit/>
          </a:bodyPr>
          <a:lstStyle/>
          <a:p>
            <a:r>
              <a:rPr lang="de-AT" sz="1200" b="1" dirty="0">
                <a:solidFill>
                  <a:srgbClr val="FF0000"/>
                </a:solidFill>
              </a:rPr>
              <a:t> Ing. Mag. Peter Schwaiger, BA</a:t>
            </a:r>
          </a:p>
        </p:txBody>
      </p:sp>
      <p:sp>
        <p:nvSpPr>
          <p:cNvPr id="9" name="Abgerundetes Rechteck 6">
            <a:extLst>
              <a:ext uri="{FF2B5EF4-FFF2-40B4-BE49-F238E27FC236}">
                <a16:creationId xmlns:a16="http://schemas.microsoft.com/office/drawing/2014/main" id="{265485B1-CA3C-4E91-8A05-6314F69D1AFA}"/>
              </a:ext>
            </a:extLst>
          </p:cNvPr>
          <p:cNvSpPr/>
          <p:nvPr userDrawn="1"/>
        </p:nvSpPr>
        <p:spPr>
          <a:xfrm>
            <a:off x="1187624" y="1707907"/>
            <a:ext cx="7327726" cy="50831"/>
          </a:xfrm>
          <a:prstGeom prst="round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10" name="Abgerundetes Rechteck 7">
            <a:extLst>
              <a:ext uri="{FF2B5EF4-FFF2-40B4-BE49-F238E27FC236}">
                <a16:creationId xmlns:a16="http://schemas.microsoft.com/office/drawing/2014/main" id="{71642CE6-1DB8-4BA8-BB9A-E943E567F3B9}"/>
              </a:ext>
            </a:extLst>
          </p:cNvPr>
          <p:cNvSpPr/>
          <p:nvPr userDrawn="1"/>
        </p:nvSpPr>
        <p:spPr>
          <a:xfrm>
            <a:off x="628650" y="1707906"/>
            <a:ext cx="360040" cy="50831"/>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solidFill>
                <a:srgbClr val="FF0000"/>
              </a:solidFill>
            </a:endParaRPr>
          </a:p>
        </p:txBody>
      </p:sp>
    </p:spTree>
    <p:extLst>
      <p:ext uri="{BB962C8B-B14F-4D97-AF65-F5344CB8AC3E}">
        <p14:creationId xmlns:p14="http://schemas.microsoft.com/office/powerpoint/2010/main" val="133824383"/>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rintya.at/students-corner/drucken-schulen/hbla-ursprun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hyperlink" Target="https://home.uni-leipzig.de/schreibportal/stilistik-page/" TargetMode="External"/><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hyperlink" Target="https://www.examtime.com/de/blog/6-tipps-fur-das-" TargetMode="External"/><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hyperlink" Target="https://www.scribbr.de/richtig-zitieren/film-zitieren/" TargetMode="External"/><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upR4cIVS0Z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www.ages.at/" TargetMode="External"/><Relationship Id="rId3" Type="http://schemas.openxmlformats.org/officeDocument/2006/relationships/hyperlink" Target="http://gruener-bericht.at/" TargetMode="External"/><Relationship Id="rId7" Type="http://schemas.openxmlformats.org/officeDocument/2006/relationships/hyperlink" Target="http://www.statistik.at/" TargetMode="External"/><Relationship Id="rId2" Type="http://schemas.openxmlformats.org/officeDocument/2006/relationships/hyperlink" Target="http://www.bmlfuw.gv.at/" TargetMode="External"/><Relationship Id="rId1" Type="http://schemas.openxmlformats.org/officeDocument/2006/relationships/slideLayout" Target="../slideLayouts/slideLayout2.xml"/><Relationship Id="rId6" Type="http://schemas.openxmlformats.org/officeDocument/2006/relationships/hyperlink" Target="http://www.boku.ac.at/" TargetMode="External"/><Relationship Id="rId5" Type="http://schemas.openxmlformats.org/officeDocument/2006/relationships/hyperlink" Target="http://berggebiete.eu/cm3/de/" TargetMode="External"/><Relationship Id="rId4" Type="http://schemas.openxmlformats.org/officeDocument/2006/relationships/hyperlink" Target="http://www.agraroekonomik.at/"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scholar.google.de/" TargetMode="External"/><Relationship Id="rId2" Type="http://schemas.openxmlformats.org/officeDocument/2006/relationships/hyperlink" Target="https://www.base-search.net/" TargetMode="External"/><Relationship Id="rId1" Type="http://schemas.openxmlformats.org/officeDocument/2006/relationships/slideLayout" Target="../slideLayouts/slideLayout2.xml"/><Relationship Id="rId5" Type="http://schemas.openxmlformats.org/officeDocument/2006/relationships/hyperlink" Target="http://www.scienceresearch.com/" TargetMode="External"/><Relationship Id="rId4" Type="http://schemas.openxmlformats.org/officeDocument/2006/relationships/hyperlink" Target="http://orgprints.org/"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hyperlink" Target="https://gemini.google.com/app?hl=de" TargetMode="External"/><Relationship Id="rId3" Type="http://schemas.openxmlformats.org/officeDocument/2006/relationships/hyperlink" Target="https://www.deepl.com/en/write" TargetMode="External"/><Relationship Id="rId7" Type="http://schemas.openxmlformats.org/officeDocument/2006/relationships/hyperlink" Target="https://you.com/" TargetMode="External"/><Relationship Id="rId2" Type="http://schemas.openxmlformats.org/officeDocument/2006/relationships/hyperlink" Target="https://www.grammarly.com/" TargetMode="External"/><Relationship Id="rId1" Type="http://schemas.openxmlformats.org/officeDocument/2006/relationships/slideLayout" Target="../slideLayouts/slideLayout2.xml"/><Relationship Id="rId6" Type="http://schemas.openxmlformats.org/officeDocument/2006/relationships/hyperlink" Target="https://www.perplexity.ai/" TargetMode="External"/><Relationship Id="rId11" Type="http://schemas.openxmlformats.org/officeDocument/2006/relationships/hyperlink" Target="https://chatgpt.com/" TargetMode="External"/><Relationship Id="rId5" Type="http://schemas.openxmlformats.org/officeDocument/2006/relationships/hyperlink" Target="https://auth.mistral.ai/ui/login?flow=925e9090-1c75-40d8-97b9-85a205f548e2" TargetMode="External"/><Relationship Id="rId10" Type="http://schemas.openxmlformats.org/officeDocument/2006/relationships/hyperlink" Target="https://m365.cloud.microsoft/chat?internalredirect=CCM&amp;auth=2" TargetMode="External"/><Relationship Id="rId4" Type="http://schemas.openxmlformats.org/officeDocument/2006/relationships/hyperlink" Target="https://notebooklm.google.com/" TargetMode="External"/><Relationship Id="rId9" Type="http://schemas.openxmlformats.org/officeDocument/2006/relationships/hyperlink" Target="https://claude.ai/new"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www.youtube.com/watch?v=gplVkVbGobw"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www.youtube.com/watch?v=86YDP2J-YvQ" TargetMode="External"/><Relationship Id="rId2" Type="http://schemas.openxmlformats.org/officeDocument/2006/relationships/hyperlink" Target="http://www.zotero.org/"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github.com/bwiernik/zotero-tools/blob/master/apa-fullnote.csl#importConfirm"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diplomarbeiten-bbs.a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hs-vwa.at/" TargetMode="Externa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Autofit/>
          </a:bodyPr>
          <a:lstStyle/>
          <a:p>
            <a:r>
              <a:rPr lang="de-AT" sz="4000" b="1" dirty="0">
                <a:solidFill>
                  <a:srgbClr val="FF0000"/>
                </a:solidFill>
                <a:latin typeface="+mn-lt"/>
              </a:rPr>
              <a:t>Einführung in wissenschaftliches</a:t>
            </a:r>
            <a:r>
              <a:rPr lang="de-AT" sz="6000" b="1" dirty="0">
                <a:solidFill>
                  <a:srgbClr val="FF0000"/>
                </a:solidFill>
                <a:latin typeface="+mn-lt"/>
              </a:rPr>
              <a:t> </a:t>
            </a:r>
            <a:r>
              <a:rPr lang="de-AT" sz="4000" b="1" dirty="0">
                <a:solidFill>
                  <a:srgbClr val="FF0000"/>
                </a:solidFill>
                <a:latin typeface="+mn-lt"/>
              </a:rPr>
              <a:t>Arbeiten</a:t>
            </a:r>
          </a:p>
        </p:txBody>
      </p:sp>
      <p:sp>
        <p:nvSpPr>
          <p:cNvPr id="3" name="Untertitel 2"/>
          <p:cNvSpPr>
            <a:spLocks noGrp="1"/>
          </p:cNvSpPr>
          <p:nvPr>
            <p:ph type="subTitle" idx="1"/>
          </p:nvPr>
        </p:nvSpPr>
        <p:spPr/>
        <p:txBody>
          <a:bodyPr>
            <a:noAutofit/>
          </a:bodyPr>
          <a:lstStyle/>
          <a:p>
            <a:endParaRPr lang="de-AT" sz="2000" b="1" dirty="0"/>
          </a:p>
          <a:p>
            <a:r>
              <a:rPr lang="de-AT" sz="2000" b="1" dirty="0"/>
              <a:t>Erste Hilfe zur Erstellung einer vorwissenschaftlichen Diplomarbeit</a:t>
            </a:r>
          </a:p>
          <a:p>
            <a:endParaRPr lang="de-AT" sz="2000" b="1" dirty="0"/>
          </a:p>
          <a:p>
            <a:r>
              <a:rPr lang="de-AT" sz="2000" b="1" dirty="0"/>
              <a:t>Stand März 2024</a:t>
            </a:r>
          </a:p>
        </p:txBody>
      </p:sp>
      <p:cxnSp>
        <p:nvCxnSpPr>
          <p:cNvPr id="6" name="Gerader Verbinder 5"/>
          <p:cNvCxnSpPr>
            <a:cxnSpLocks/>
          </p:cNvCxnSpPr>
          <p:nvPr/>
        </p:nvCxnSpPr>
        <p:spPr>
          <a:xfrm>
            <a:off x="1691680" y="3772108"/>
            <a:ext cx="0" cy="1485692"/>
          </a:xfrm>
          <a:prstGeom prst="line">
            <a:avLst/>
          </a:prstGeom>
          <a:ln w="1365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Gerader Verbinder 6"/>
          <p:cNvCxnSpPr>
            <a:cxnSpLocks/>
          </p:cNvCxnSpPr>
          <p:nvPr/>
        </p:nvCxnSpPr>
        <p:spPr>
          <a:xfrm flipH="1">
            <a:off x="971600" y="4509120"/>
            <a:ext cx="1440160" cy="0"/>
          </a:xfrm>
          <a:prstGeom prst="line">
            <a:avLst/>
          </a:prstGeom>
          <a:ln w="1365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9100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Zeitschiene in Ursprung</a:t>
            </a:r>
            <a:endParaRPr lang="de-AT" sz="2400" b="1" dirty="0">
              <a:solidFill>
                <a:schemeClr val="tx1">
                  <a:lumMod val="85000"/>
                  <a:lumOff val="15000"/>
                </a:schemeClr>
              </a:solidFill>
            </a:endParaRPr>
          </a:p>
        </p:txBody>
      </p:sp>
      <p:sp>
        <p:nvSpPr>
          <p:cNvPr id="5" name="Inhaltsplatzhalter 4"/>
          <p:cNvSpPr>
            <a:spLocks noGrp="1"/>
          </p:cNvSpPr>
          <p:nvPr>
            <p:ph idx="1"/>
          </p:nvPr>
        </p:nvSpPr>
        <p:spPr>
          <a:xfrm>
            <a:off x="616400" y="2276871"/>
            <a:ext cx="7834866" cy="3987579"/>
          </a:xfrm>
        </p:spPr>
        <p:txBody>
          <a:bodyPr>
            <a:normAutofit/>
          </a:bodyPr>
          <a:lstStyle/>
          <a:p>
            <a:pPr marL="457200" indent="-457200">
              <a:lnSpc>
                <a:spcPct val="80000"/>
              </a:lnSpc>
              <a:buFont typeface="+mj-lt"/>
              <a:buAutoNum type="arabicPeriod"/>
            </a:pPr>
            <a:r>
              <a:rPr lang="de-AT" altLang="de-DE" sz="2400" dirty="0"/>
              <a:t>Bis </a:t>
            </a:r>
            <a:r>
              <a:rPr lang="de-AT" altLang="de-DE" sz="2400" b="1" dirty="0"/>
              <a:t>Freitag nach den Semesterferien </a:t>
            </a:r>
            <a:r>
              <a:rPr lang="de-AT" altLang="de-DE" sz="2400" dirty="0"/>
              <a:t>(4. Klasse) Thema eingrenzen, </a:t>
            </a:r>
            <a:r>
              <a:rPr lang="de-AT" altLang="de-DE" sz="2400" dirty="0" err="1"/>
              <a:t>BetreuerIn</a:t>
            </a:r>
            <a:r>
              <a:rPr lang="de-AT" altLang="de-DE" sz="2400" dirty="0"/>
              <a:t> suchen und Exposé vorlegen.</a:t>
            </a:r>
          </a:p>
          <a:p>
            <a:pPr marL="457200" indent="-457200">
              <a:lnSpc>
                <a:spcPct val="80000"/>
              </a:lnSpc>
              <a:buFont typeface="+mj-lt"/>
              <a:buAutoNum type="arabicPeriod"/>
            </a:pPr>
            <a:r>
              <a:rPr lang="de-AT" altLang="de-DE" sz="2400" dirty="0">
                <a:solidFill>
                  <a:srgbClr val="C00000"/>
                </a:solidFill>
              </a:rPr>
              <a:t>Einführung in die digitale Diplomarbeitsdatenbank </a:t>
            </a:r>
            <a:br>
              <a:rPr lang="de-AT" altLang="de-DE" sz="2400" dirty="0">
                <a:solidFill>
                  <a:srgbClr val="C00000"/>
                </a:solidFill>
              </a:rPr>
            </a:br>
            <a:r>
              <a:rPr lang="de-AT" altLang="de-DE" sz="2400" dirty="0">
                <a:solidFill>
                  <a:srgbClr val="C00000"/>
                </a:solidFill>
              </a:rPr>
              <a:t>Freitag vor den Osterferien.</a:t>
            </a:r>
          </a:p>
          <a:p>
            <a:pPr marL="800100" lvl="1" indent="-457200">
              <a:lnSpc>
                <a:spcPct val="80000"/>
              </a:lnSpc>
              <a:buFont typeface="+mj-lt"/>
              <a:buAutoNum type="alphaLcParenR"/>
            </a:pPr>
            <a:r>
              <a:rPr lang="de-AT" altLang="de-DE" sz="2100" dirty="0">
                <a:solidFill>
                  <a:srgbClr val="C00000"/>
                </a:solidFill>
              </a:rPr>
              <a:t>Unter Zuhilfenahme des Exposés wird das Thema in die digitale Datenbank am Freitag vor den Osterferien eingetragen.</a:t>
            </a:r>
          </a:p>
          <a:p>
            <a:pPr marL="800100" lvl="1" indent="-457200">
              <a:lnSpc>
                <a:spcPct val="80000"/>
              </a:lnSpc>
              <a:buFont typeface="+mj-lt"/>
              <a:buAutoNum type="alphaLcParenR"/>
            </a:pPr>
            <a:r>
              <a:rPr lang="de-AT" altLang="de-DE" sz="2400" dirty="0">
                <a:solidFill>
                  <a:srgbClr val="C00000"/>
                </a:solidFill>
              </a:rPr>
              <a:t>Spätestens ein Monat danach soll das Thema vom/von der </a:t>
            </a:r>
            <a:r>
              <a:rPr lang="de-AT" altLang="de-DE" sz="2400" dirty="0" err="1">
                <a:solidFill>
                  <a:srgbClr val="C00000"/>
                </a:solidFill>
              </a:rPr>
              <a:t>BetreuerIn</a:t>
            </a:r>
            <a:r>
              <a:rPr lang="de-AT" altLang="de-DE" sz="2400" dirty="0">
                <a:solidFill>
                  <a:srgbClr val="C00000"/>
                </a:solidFill>
              </a:rPr>
              <a:t> als ok befunden worden sein!</a:t>
            </a:r>
          </a:p>
          <a:p>
            <a:pPr marL="457200" indent="-457200">
              <a:lnSpc>
                <a:spcPct val="80000"/>
              </a:lnSpc>
              <a:buFont typeface="+mj-lt"/>
              <a:buAutoNum type="arabicPeriod"/>
            </a:pPr>
            <a:r>
              <a:rPr lang="de-AT" altLang="de-DE" sz="2400" dirty="0"/>
              <a:t>Abgabe der DA in digitaler und gedruckter Form bis Anfang April – Datum folgt am Schuljahresplan – in darauffolgenden Jahr.</a:t>
            </a:r>
            <a:endParaRPr lang="de-AT" sz="2400" dirty="0"/>
          </a:p>
        </p:txBody>
      </p:sp>
      <p:sp>
        <p:nvSpPr>
          <p:cNvPr id="10" name="Foliennummernplatzhalter 9"/>
          <p:cNvSpPr>
            <a:spLocks noGrp="1"/>
          </p:cNvSpPr>
          <p:nvPr>
            <p:ph type="sldNum" sz="quarter" idx="12"/>
          </p:nvPr>
        </p:nvSpPr>
        <p:spPr/>
        <p:txBody>
          <a:bodyPr/>
          <a:lstStyle/>
          <a:p>
            <a:fld id="{01B12179-A94A-410D-B3FE-924BB8A7759E}" type="slidenum">
              <a:rPr lang="de-AT" smtClean="0"/>
              <a:pPr/>
              <a:t>10</a:t>
            </a:fld>
            <a:endParaRPr lang="de-AT" dirty="0"/>
          </a:p>
        </p:txBody>
      </p:sp>
    </p:spTree>
    <p:extLst>
      <p:ext uri="{BB962C8B-B14F-4D97-AF65-F5344CB8AC3E}">
        <p14:creationId xmlns:p14="http://schemas.microsoft.com/office/powerpoint/2010/main" val="360356343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9889" y="764704"/>
            <a:ext cx="6967686" cy="886789"/>
          </a:xfrm>
        </p:spPr>
        <p:txBody>
          <a:bodyPr>
            <a:normAutofit/>
          </a:bodyPr>
          <a:lstStyle/>
          <a:p>
            <a:pPr algn="ctr"/>
            <a:endParaRPr lang="de-AT" sz="4800" b="1" dirty="0">
              <a:solidFill>
                <a:schemeClr val="tx1"/>
              </a:solidFill>
            </a:endParaRPr>
          </a:p>
        </p:txBody>
      </p:sp>
      <p:sp>
        <p:nvSpPr>
          <p:cNvPr id="5" name="Inhaltsplatzhalter 4">
            <a:extLst>
              <a:ext uri="{FF2B5EF4-FFF2-40B4-BE49-F238E27FC236}">
                <a16:creationId xmlns:a16="http://schemas.microsoft.com/office/drawing/2014/main" id="{785C1212-B3C8-4039-AF8C-CF342B809800}"/>
              </a:ext>
            </a:extLst>
          </p:cNvPr>
          <p:cNvSpPr>
            <a:spLocks noGrp="1"/>
          </p:cNvSpPr>
          <p:nvPr>
            <p:ph idx="1"/>
          </p:nvPr>
        </p:nvSpPr>
        <p:spPr/>
        <p:txBody>
          <a:bodyPr/>
          <a:lstStyle/>
          <a:p>
            <a:pPr marL="0" indent="0">
              <a:buNone/>
            </a:pPr>
            <a:endParaRPr lang="de-AT" sz="2400" b="1" dirty="0"/>
          </a:p>
          <a:p>
            <a:pPr marL="0" indent="0">
              <a:buNone/>
            </a:pPr>
            <a:endParaRPr lang="de-AT" sz="2400" b="1" dirty="0"/>
          </a:p>
          <a:p>
            <a:pPr marL="0" indent="0">
              <a:buNone/>
            </a:pPr>
            <a:endParaRPr lang="de-AT" sz="2400" b="1" dirty="0"/>
          </a:p>
          <a:p>
            <a:pPr marL="0" indent="0" algn="ctr">
              <a:buNone/>
            </a:pPr>
            <a:r>
              <a:rPr lang="de-AT" sz="7200" dirty="0"/>
              <a:t>Aufbau einer </a:t>
            </a:r>
          </a:p>
          <a:p>
            <a:pPr marL="0" indent="0" algn="ctr">
              <a:buNone/>
            </a:pPr>
            <a:r>
              <a:rPr lang="de-AT" sz="7200" dirty="0"/>
              <a:t>Diplomarbeit</a:t>
            </a:r>
            <a:endParaRPr lang="de-AT" sz="66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100</a:t>
            </a:fld>
            <a:endParaRPr lang="de-AT"/>
          </a:p>
        </p:txBody>
      </p:sp>
    </p:spTree>
    <p:extLst>
      <p:ext uri="{BB962C8B-B14F-4D97-AF65-F5344CB8AC3E}">
        <p14:creationId xmlns:p14="http://schemas.microsoft.com/office/powerpoint/2010/main" val="209101938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(Layout- Aufbau)</a:t>
            </a:r>
          </a:p>
        </p:txBody>
      </p:sp>
      <p:sp>
        <p:nvSpPr>
          <p:cNvPr id="6" name="Inhaltsplatzhalter 5">
            <a:extLst>
              <a:ext uri="{FF2B5EF4-FFF2-40B4-BE49-F238E27FC236}">
                <a16:creationId xmlns:a16="http://schemas.microsoft.com/office/drawing/2014/main" id="{732753EC-0C91-476E-846E-4E83D09FDF7A}"/>
              </a:ext>
            </a:extLst>
          </p:cNvPr>
          <p:cNvSpPr>
            <a:spLocks noGrp="1"/>
          </p:cNvSpPr>
          <p:nvPr>
            <p:ph idx="1"/>
          </p:nvPr>
        </p:nvSpPr>
        <p:spPr/>
        <p:txBody>
          <a:bodyPr/>
          <a:lstStyle/>
          <a:p>
            <a:pPr marL="182563" lvl="1" indent="0">
              <a:buNone/>
            </a:pPr>
            <a:r>
              <a:rPr lang="de-AT" sz="2800" b="1" dirty="0"/>
              <a:t>Einleitung</a:t>
            </a:r>
            <a:r>
              <a:rPr lang="de-AT" sz="2000" b="1" dirty="0"/>
              <a:t>	Relevanz des Themas</a:t>
            </a:r>
          </a:p>
          <a:p>
            <a:pPr marL="11113" lvl="1" indent="0">
              <a:buNone/>
            </a:pPr>
            <a:r>
              <a:rPr lang="de-AT" sz="2000" b="1" dirty="0"/>
              <a:t>			Überblick Aufbau der Arbeit</a:t>
            </a:r>
          </a:p>
          <a:p>
            <a:pPr marL="11113" lvl="1" indent="0">
              <a:buNone/>
            </a:pPr>
            <a:r>
              <a:rPr lang="de-AT" sz="2000" b="1" dirty="0"/>
              <a:t>			Forschungsfrage (Haupthypothese)</a:t>
            </a:r>
          </a:p>
          <a:p>
            <a:pPr marL="11113" lvl="1" indent="0">
              <a:buNone/>
            </a:pPr>
            <a:r>
              <a:rPr lang="de-AT" sz="2000" b="1" dirty="0"/>
              <a:t>			Vorgehensweise</a:t>
            </a:r>
          </a:p>
          <a:p>
            <a:pPr marL="182563" lvl="1" indent="0">
              <a:buNone/>
            </a:pPr>
            <a:endParaRPr lang="de-AT" sz="1400" b="1" dirty="0"/>
          </a:p>
          <a:p>
            <a:pPr marL="182563" lvl="1" indent="0">
              <a:buNone/>
            </a:pPr>
            <a:r>
              <a:rPr lang="de-AT" sz="2800" b="1" dirty="0"/>
              <a:t>Hauptteil</a:t>
            </a:r>
            <a:r>
              <a:rPr lang="de-AT" sz="2000" b="1" dirty="0"/>
              <a:t>	Literatur (Forschungsstand, 							Untersuchungsgegenstand)</a:t>
            </a:r>
          </a:p>
          <a:p>
            <a:pPr marL="11113" lvl="1" indent="0">
              <a:buNone/>
            </a:pPr>
            <a:r>
              <a:rPr lang="de-AT" sz="2000" b="1" dirty="0"/>
              <a:t>			Methode</a:t>
            </a:r>
          </a:p>
          <a:p>
            <a:pPr marL="11113" lvl="1" indent="0">
              <a:buNone/>
            </a:pPr>
            <a:r>
              <a:rPr lang="de-AT" sz="2000" b="1" dirty="0"/>
              <a:t>			Ergebnisse	Begründung</a:t>
            </a:r>
          </a:p>
          <a:p>
            <a:pPr marL="182563" lvl="1" indent="0">
              <a:buNone/>
            </a:pPr>
            <a:endParaRPr lang="de-AT" sz="1200" b="1" dirty="0"/>
          </a:p>
          <a:p>
            <a:pPr marL="182563" lvl="1" indent="0">
              <a:buNone/>
            </a:pPr>
            <a:r>
              <a:rPr lang="de-AT" sz="2800" b="1" dirty="0"/>
              <a:t>Schluss</a:t>
            </a:r>
            <a:r>
              <a:rPr lang="de-AT" sz="2000" b="1" dirty="0"/>
              <a:t>		Beantwortung der Forschungsfragen- und 					Hypothesen, 									Zusammenfassung der wichtigsten Punkte, 					Bewertung	Ausblick</a:t>
            </a:r>
          </a:p>
          <a:p>
            <a:endParaRPr lang="de-AT" dirty="0"/>
          </a:p>
        </p:txBody>
      </p:sp>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101</a:t>
            </a:fld>
            <a:endParaRPr lang="de-AT"/>
          </a:p>
        </p:txBody>
      </p:sp>
      <p:sp>
        <p:nvSpPr>
          <p:cNvPr id="9" name="Freihandform: Form 8"/>
          <p:cNvSpPr/>
          <p:nvPr/>
        </p:nvSpPr>
        <p:spPr>
          <a:xfrm>
            <a:off x="5387108" y="1955383"/>
            <a:ext cx="3096200" cy="3537188"/>
          </a:xfrm>
          <a:custGeom>
            <a:avLst/>
            <a:gdLst>
              <a:gd name="connsiteX0" fmla="*/ 0 w 5198165"/>
              <a:gd name="connsiteY0" fmla="*/ 0 h 4601818"/>
              <a:gd name="connsiteX1" fmla="*/ 298174 w 5198165"/>
              <a:gd name="connsiteY1" fmla="*/ 377687 h 4601818"/>
              <a:gd name="connsiteX2" fmla="*/ 377687 w 5198165"/>
              <a:gd name="connsiteY2" fmla="*/ 397565 h 4601818"/>
              <a:gd name="connsiteX3" fmla="*/ 407504 w 5198165"/>
              <a:gd name="connsiteY3" fmla="*/ 417444 h 4601818"/>
              <a:gd name="connsiteX4" fmla="*/ 447261 w 5198165"/>
              <a:gd name="connsiteY4" fmla="*/ 437322 h 4601818"/>
              <a:gd name="connsiteX5" fmla="*/ 506896 w 5198165"/>
              <a:gd name="connsiteY5" fmla="*/ 477078 h 4601818"/>
              <a:gd name="connsiteX6" fmla="*/ 586409 w 5198165"/>
              <a:gd name="connsiteY6" fmla="*/ 496957 h 4601818"/>
              <a:gd name="connsiteX7" fmla="*/ 646044 w 5198165"/>
              <a:gd name="connsiteY7" fmla="*/ 516835 h 4601818"/>
              <a:gd name="connsiteX8" fmla="*/ 685800 w 5198165"/>
              <a:gd name="connsiteY8" fmla="*/ 536713 h 4601818"/>
              <a:gd name="connsiteX9" fmla="*/ 745435 w 5198165"/>
              <a:gd name="connsiteY9" fmla="*/ 546652 h 4601818"/>
              <a:gd name="connsiteX10" fmla="*/ 824948 w 5198165"/>
              <a:gd name="connsiteY10" fmla="*/ 566531 h 4601818"/>
              <a:gd name="connsiteX11" fmla="*/ 904461 w 5198165"/>
              <a:gd name="connsiteY11" fmla="*/ 606287 h 4601818"/>
              <a:gd name="connsiteX12" fmla="*/ 934278 w 5198165"/>
              <a:gd name="connsiteY12" fmla="*/ 626165 h 4601818"/>
              <a:gd name="connsiteX13" fmla="*/ 1023731 w 5198165"/>
              <a:gd name="connsiteY13" fmla="*/ 646044 h 4601818"/>
              <a:gd name="connsiteX14" fmla="*/ 1063487 w 5198165"/>
              <a:gd name="connsiteY14" fmla="*/ 655983 h 4601818"/>
              <a:gd name="connsiteX15" fmla="*/ 1212574 w 5198165"/>
              <a:gd name="connsiteY15" fmla="*/ 675861 h 4601818"/>
              <a:gd name="connsiteX16" fmla="*/ 1470991 w 5198165"/>
              <a:gd name="connsiteY16" fmla="*/ 705678 h 4601818"/>
              <a:gd name="connsiteX17" fmla="*/ 1580322 w 5198165"/>
              <a:gd name="connsiteY17" fmla="*/ 755374 h 4601818"/>
              <a:gd name="connsiteX18" fmla="*/ 1620078 w 5198165"/>
              <a:gd name="connsiteY18" fmla="*/ 795131 h 4601818"/>
              <a:gd name="connsiteX19" fmla="*/ 1649896 w 5198165"/>
              <a:gd name="connsiteY19" fmla="*/ 824948 h 4601818"/>
              <a:gd name="connsiteX20" fmla="*/ 1729409 w 5198165"/>
              <a:gd name="connsiteY20" fmla="*/ 864704 h 4601818"/>
              <a:gd name="connsiteX21" fmla="*/ 1769165 w 5198165"/>
              <a:gd name="connsiteY21" fmla="*/ 884583 h 4601818"/>
              <a:gd name="connsiteX22" fmla="*/ 1858617 w 5198165"/>
              <a:gd name="connsiteY22" fmla="*/ 904461 h 4601818"/>
              <a:gd name="connsiteX23" fmla="*/ 1898374 w 5198165"/>
              <a:gd name="connsiteY23" fmla="*/ 934278 h 4601818"/>
              <a:gd name="connsiteX24" fmla="*/ 1967948 w 5198165"/>
              <a:gd name="connsiteY24" fmla="*/ 954157 h 4601818"/>
              <a:gd name="connsiteX25" fmla="*/ 2047461 w 5198165"/>
              <a:gd name="connsiteY25" fmla="*/ 1003852 h 4601818"/>
              <a:gd name="connsiteX26" fmla="*/ 2077278 w 5198165"/>
              <a:gd name="connsiteY26" fmla="*/ 1023731 h 4601818"/>
              <a:gd name="connsiteX27" fmla="*/ 2126974 w 5198165"/>
              <a:gd name="connsiteY27" fmla="*/ 1083365 h 4601818"/>
              <a:gd name="connsiteX28" fmla="*/ 2117035 w 5198165"/>
              <a:gd name="connsiteY28" fmla="*/ 1113183 h 4601818"/>
              <a:gd name="connsiteX29" fmla="*/ 2077278 w 5198165"/>
              <a:gd name="connsiteY29" fmla="*/ 1143000 h 4601818"/>
              <a:gd name="connsiteX30" fmla="*/ 2047461 w 5198165"/>
              <a:gd name="connsiteY30" fmla="*/ 1172818 h 4601818"/>
              <a:gd name="connsiteX31" fmla="*/ 2017644 w 5198165"/>
              <a:gd name="connsiteY31" fmla="*/ 1719470 h 4601818"/>
              <a:gd name="connsiteX32" fmla="*/ 2037522 w 5198165"/>
              <a:gd name="connsiteY32" fmla="*/ 1888435 h 4601818"/>
              <a:gd name="connsiteX33" fmla="*/ 2057400 w 5198165"/>
              <a:gd name="connsiteY33" fmla="*/ 1938131 h 4601818"/>
              <a:gd name="connsiteX34" fmla="*/ 2117035 w 5198165"/>
              <a:gd name="connsiteY34" fmla="*/ 1997765 h 4601818"/>
              <a:gd name="connsiteX35" fmla="*/ 2136913 w 5198165"/>
              <a:gd name="connsiteY35" fmla="*/ 2017644 h 4601818"/>
              <a:gd name="connsiteX36" fmla="*/ 2176670 w 5198165"/>
              <a:gd name="connsiteY36" fmla="*/ 2037522 h 4601818"/>
              <a:gd name="connsiteX37" fmla="*/ 2226365 w 5198165"/>
              <a:gd name="connsiteY37" fmla="*/ 2067339 h 4601818"/>
              <a:gd name="connsiteX38" fmla="*/ 2335696 w 5198165"/>
              <a:gd name="connsiteY38" fmla="*/ 2107096 h 4601818"/>
              <a:gd name="connsiteX39" fmla="*/ 2445026 w 5198165"/>
              <a:gd name="connsiteY39" fmla="*/ 2117035 h 4601818"/>
              <a:gd name="connsiteX40" fmla="*/ 2802835 w 5198165"/>
              <a:gd name="connsiteY40" fmla="*/ 2136913 h 4601818"/>
              <a:gd name="connsiteX41" fmla="*/ 2852531 w 5198165"/>
              <a:gd name="connsiteY41" fmla="*/ 2156791 h 4601818"/>
              <a:gd name="connsiteX42" fmla="*/ 2922104 w 5198165"/>
              <a:gd name="connsiteY42" fmla="*/ 2186609 h 4601818"/>
              <a:gd name="connsiteX43" fmla="*/ 2991678 w 5198165"/>
              <a:gd name="connsiteY43" fmla="*/ 2236304 h 4601818"/>
              <a:gd name="connsiteX44" fmla="*/ 3021496 w 5198165"/>
              <a:gd name="connsiteY44" fmla="*/ 2256183 h 4601818"/>
              <a:gd name="connsiteX45" fmla="*/ 3101009 w 5198165"/>
              <a:gd name="connsiteY45" fmla="*/ 2276061 h 4601818"/>
              <a:gd name="connsiteX46" fmla="*/ 3130826 w 5198165"/>
              <a:gd name="connsiteY46" fmla="*/ 2295939 h 4601818"/>
              <a:gd name="connsiteX47" fmla="*/ 3180522 w 5198165"/>
              <a:gd name="connsiteY47" fmla="*/ 2315818 h 4601818"/>
              <a:gd name="connsiteX48" fmla="*/ 3200400 w 5198165"/>
              <a:gd name="connsiteY48" fmla="*/ 2355574 h 4601818"/>
              <a:gd name="connsiteX49" fmla="*/ 3240157 w 5198165"/>
              <a:gd name="connsiteY49" fmla="*/ 2375452 h 4601818"/>
              <a:gd name="connsiteX50" fmla="*/ 3269974 w 5198165"/>
              <a:gd name="connsiteY50" fmla="*/ 2415209 h 4601818"/>
              <a:gd name="connsiteX51" fmla="*/ 3289852 w 5198165"/>
              <a:gd name="connsiteY51" fmla="*/ 2445026 h 4601818"/>
              <a:gd name="connsiteX52" fmla="*/ 3339548 w 5198165"/>
              <a:gd name="connsiteY52" fmla="*/ 2474844 h 4601818"/>
              <a:gd name="connsiteX53" fmla="*/ 3349487 w 5198165"/>
              <a:gd name="connsiteY53" fmla="*/ 2504661 h 4601818"/>
              <a:gd name="connsiteX54" fmla="*/ 3369365 w 5198165"/>
              <a:gd name="connsiteY54" fmla="*/ 2534478 h 4601818"/>
              <a:gd name="connsiteX55" fmla="*/ 3389244 w 5198165"/>
              <a:gd name="connsiteY55" fmla="*/ 2574235 h 4601818"/>
              <a:gd name="connsiteX56" fmla="*/ 3369365 w 5198165"/>
              <a:gd name="connsiteY56" fmla="*/ 2683565 h 4601818"/>
              <a:gd name="connsiteX57" fmla="*/ 3329609 w 5198165"/>
              <a:gd name="connsiteY57" fmla="*/ 2723322 h 4601818"/>
              <a:gd name="connsiteX58" fmla="*/ 3289852 w 5198165"/>
              <a:gd name="connsiteY58" fmla="*/ 2773018 h 4601818"/>
              <a:gd name="connsiteX59" fmla="*/ 3210339 w 5198165"/>
              <a:gd name="connsiteY59" fmla="*/ 2832652 h 4601818"/>
              <a:gd name="connsiteX60" fmla="*/ 3160644 w 5198165"/>
              <a:gd name="connsiteY60" fmla="*/ 2892287 h 4601818"/>
              <a:gd name="connsiteX61" fmla="*/ 3150704 w 5198165"/>
              <a:gd name="connsiteY61" fmla="*/ 2922104 h 4601818"/>
              <a:gd name="connsiteX62" fmla="*/ 3130826 w 5198165"/>
              <a:gd name="connsiteY62" fmla="*/ 2971800 h 4601818"/>
              <a:gd name="connsiteX63" fmla="*/ 3150704 w 5198165"/>
              <a:gd name="connsiteY63" fmla="*/ 3140765 h 4601818"/>
              <a:gd name="connsiteX64" fmla="*/ 3190461 w 5198165"/>
              <a:gd name="connsiteY64" fmla="*/ 3160644 h 4601818"/>
              <a:gd name="connsiteX65" fmla="*/ 3289852 w 5198165"/>
              <a:gd name="connsiteY65" fmla="*/ 3230218 h 4601818"/>
              <a:gd name="connsiteX66" fmla="*/ 3359426 w 5198165"/>
              <a:gd name="connsiteY66" fmla="*/ 3279913 h 4601818"/>
              <a:gd name="connsiteX67" fmla="*/ 3438939 w 5198165"/>
              <a:gd name="connsiteY67" fmla="*/ 3329609 h 4601818"/>
              <a:gd name="connsiteX68" fmla="*/ 3518452 w 5198165"/>
              <a:gd name="connsiteY68" fmla="*/ 3349487 h 4601818"/>
              <a:gd name="connsiteX69" fmla="*/ 3597965 w 5198165"/>
              <a:gd name="connsiteY69" fmla="*/ 3389244 h 4601818"/>
              <a:gd name="connsiteX70" fmla="*/ 3657600 w 5198165"/>
              <a:gd name="connsiteY70" fmla="*/ 3419061 h 4601818"/>
              <a:gd name="connsiteX71" fmla="*/ 3727174 w 5198165"/>
              <a:gd name="connsiteY71" fmla="*/ 3429000 h 4601818"/>
              <a:gd name="connsiteX72" fmla="*/ 3806687 w 5198165"/>
              <a:gd name="connsiteY72" fmla="*/ 3448878 h 4601818"/>
              <a:gd name="connsiteX73" fmla="*/ 3995531 w 5198165"/>
              <a:gd name="connsiteY73" fmla="*/ 3498574 h 4601818"/>
              <a:gd name="connsiteX74" fmla="*/ 4075044 w 5198165"/>
              <a:gd name="connsiteY74" fmla="*/ 3627783 h 4601818"/>
              <a:gd name="connsiteX75" fmla="*/ 4094922 w 5198165"/>
              <a:gd name="connsiteY75" fmla="*/ 3697357 h 4601818"/>
              <a:gd name="connsiteX76" fmla="*/ 4224131 w 5198165"/>
              <a:gd name="connsiteY76" fmla="*/ 3876261 h 4601818"/>
              <a:gd name="connsiteX77" fmla="*/ 4263887 w 5198165"/>
              <a:gd name="connsiteY77" fmla="*/ 3945835 h 4601818"/>
              <a:gd name="connsiteX78" fmla="*/ 4422913 w 5198165"/>
              <a:gd name="connsiteY78" fmla="*/ 4134678 h 4601818"/>
              <a:gd name="connsiteX79" fmla="*/ 4472609 w 5198165"/>
              <a:gd name="connsiteY79" fmla="*/ 4174435 h 4601818"/>
              <a:gd name="connsiteX80" fmla="*/ 4512365 w 5198165"/>
              <a:gd name="connsiteY80" fmla="*/ 4184374 h 4601818"/>
              <a:gd name="connsiteX81" fmla="*/ 4562061 w 5198165"/>
              <a:gd name="connsiteY81" fmla="*/ 4224131 h 4601818"/>
              <a:gd name="connsiteX82" fmla="*/ 4631635 w 5198165"/>
              <a:gd name="connsiteY82" fmla="*/ 4293704 h 4601818"/>
              <a:gd name="connsiteX83" fmla="*/ 4731026 w 5198165"/>
              <a:gd name="connsiteY83" fmla="*/ 4403035 h 4601818"/>
              <a:gd name="connsiteX84" fmla="*/ 4790661 w 5198165"/>
              <a:gd name="connsiteY84" fmla="*/ 4442791 h 4601818"/>
              <a:gd name="connsiteX85" fmla="*/ 4810539 w 5198165"/>
              <a:gd name="connsiteY85" fmla="*/ 4472609 h 4601818"/>
              <a:gd name="connsiteX86" fmla="*/ 4870174 w 5198165"/>
              <a:gd name="connsiteY86" fmla="*/ 4512365 h 4601818"/>
              <a:gd name="connsiteX87" fmla="*/ 4899991 w 5198165"/>
              <a:gd name="connsiteY87" fmla="*/ 4522304 h 4601818"/>
              <a:gd name="connsiteX88" fmla="*/ 5049078 w 5198165"/>
              <a:gd name="connsiteY88" fmla="*/ 4542183 h 4601818"/>
              <a:gd name="connsiteX89" fmla="*/ 5128591 w 5198165"/>
              <a:gd name="connsiteY89" fmla="*/ 4581939 h 4601818"/>
              <a:gd name="connsiteX90" fmla="*/ 5168348 w 5198165"/>
              <a:gd name="connsiteY90" fmla="*/ 4591878 h 4601818"/>
              <a:gd name="connsiteX91" fmla="*/ 5198165 w 5198165"/>
              <a:gd name="connsiteY91" fmla="*/ 4601818 h 460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198165" h="4601818">
                <a:moveTo>
                  <a:pt x="0" y="0"/>
                </a:moveTo>
                <a:cubicBezTo>
                  <a:pt x="99391" y="125896"/>
                  <a:pt x="187698" y="261397"/>
                  <a:pt x="298174" y="377687"/>
                </a:cubicBezTo>
                <a:cubicBezTo>
                  <a:pt x="316991" y="397494"/>
                  <a:pt x="352012" y="388228"/>
                  <a:pt x="377687" y="397565"/>
                </a:cubicBezTo>
                <a:cubicBezTo>
                  <a:pt x="388913" y="401647"/>
                  <a:pt x="397133" y="411517"/>
                  <a:pt x="407504" y="417444"/>
                </a:cubicBezTo>
                <a:cubicBezTo>
                  <a:pt x="420368" y="424795"/>
                  <a:pt x="434556" y="429699"/>
                  <a:pt x="447261" y="437322"/>
                </a:cubicBezTo>
                <a:cubicBezTo>
                  <a:pt x="467747" y="449613"/>
                  <a:pt x="484232" y="469522"/>
                  <a:pt x="506896" y="477078"/>
                </a:cubicBezTo>
                <a:cubicBezTo>
                  <a:pt x="597340" y="507229"/>
                  <a:pt x="454523" y="460989"/>
                  <a:pt x="586409" y="496957"/>
                </a:cubicBezTo>
                <a:cubicBezTo>
                  <a:pt x="606624" y="502470"/>
                  <a:pt x="626589" y="509053"/>
                  <a:pt x="646044" y="516835"/>
                </a:cubicBezTo>
                <a:cubicBezTo>
                  <a:pt x="659801" y="522338"/>
                  <a:pt x="671609" y="532456"/>
                  <a:pt x="685800" y="536713"/>
                </a:cubicBezTo>
                <a:cubicBezTo>
                  <a:pt x="705103" y="542504"/>
                  <a:pt x="725730" y="542429"/>
                  <a:pt x="745435" y="546652"/>
                </a:cubicBezTo>
                <a:cubicBezTo>
                  <a:pt x="772149" y="552376"/>
                  <a:pt x="824948" y="566531"/>
                  <a:pt x="824948" y="566531"/>
                </a:cubicBezTo>
                <a:cubicBezTo>
                  <a:pt x="913242" y="632752"/>
                  <a:pt x="817619" y="569069"/>
                  <a:pt x="904461" y="606287"/>
                </a:cubicBezTo>
                <a:cubicBezTo>
                  <a:pt x="915440" y="610992"/>
                  <a:pt x="923299" y="621460"/>
                  <a:pt x="934278" y="626165"/>
                </a:cubicBezTo>
                <a:cubicBezTo>
                  <a:pt x="947325" y="631757"/>
                  <a:pt x="1013940" y="643868"/>
                  <a:pt x="1023731" y="646044"/>
                </a:cubicBezTo>
                <a:cubicBezTo>
                  <a:pt x="1037066" y="649007"/>
                  <a:pt x="1050047" y="653539"/>
                  <a:pt x="1063487" y="655983"/>
                </a:cubicBezTo>
                <a:cubicBezTo>
                  <a:pt x="1160446" y="673612"/>
                  <a:pt x="1108740" y="658556"/>
                  <a:pt x="1212574" y="675861"/>
                </a:cubicBezTo>
                <a:cubicBezTo>
                  <a:pt x="1412517" y="709184"/>
                  <a:pt x="1202048" y="688869"/>
                  <a:pt x="1470991" y="705678"/>
                </a:cubicBezTo>
                <a:cubicBezTo>
                  <a:pt x="1559875" y="750120"/>
                  <a:pt x="1522392" y="736065"/>
                  <a:pt x="1580322" y="755374"/>
                </a:cubicBezTo>
                <a:cubicBezTo>
                  <a:pt x="1599253" y="812167"/>
                  <a:pt x="1574643" y="764841"/>
                  <a:pt x="1620078" y="795131"/>
                </a:cubicBezTo>
                <a:cubicBezTo>
                  <a:pt x="1631773" y="802928"/>
                  <a:pt x="1638037" y="817402"/>
                  <a:pt x="1649896" y="824948"/>
                </a:cubicBezTo>
                <a:cubicBezTo>
                  <a:pt x="1674896" y="840857"/>
                  <a:pt x="1702905" y="851452"/>
                  <a:pt x="1729409" y="864704"/>
                </a:cubicBezTo>
                <a:cubicBezTo>
                  <a:pt x="1742661" y="871330"/>
                  <a:pt x="1754791" y="880990"/>
                  <a:pt x="1769165" y="884583"/>
                </a:cubicBezTo>
                <a:cubicBezTo>
                  <a:pt x="1825311" y="898619"/>
                  <a:pt x="1795527" y="891843"/>
                  <a:pt x="1858617" y="904461"/>
                </a:cubicBezTo>
                <a:cubicBezTo>
                  <a:pt x="1871869" y="914400"/>
                  <a:pt x="1883991" y="926059"/>
                  <a:pt x="1898374" y="934278"/>
                </a:cubicBezTo>
                <a:cubicBezTo>
                  <a:pt x="1909469" y="940618"/>
                  <a:pt x="1959335" y="952004"/>
                  <a:pt x="1967948" y="954157"/>
                </a:cubicBezTo>
                <a:cubicBezTo>
                  <a:pt x="2036094" y="999587"/>
                  <a:pt x="1951530" y="943895"/>
                  <a:pt x="2047461" y="1003852"/>
                </a:cubicBezTo>
                <a:cubicBezTo>
                  <a:pt x="2057591" y="1010183"/>
                  <a:pt x="2068101" y="1016084"/>
                  <a:pt x="2077278" y="1023731"/>
                </a:cubicBezTo>
                <a:cubicBezTo>
                  <a:pt x="2105979" y="1047648"/>
                  <a:pt x="2107427" y="1054044"/>
                  <a:pt x="2126974" y="1083365"/>
                </a:cubicBezTo>
                <a:cubicBezTo>
                  <a:pt x="2123661" y="1093304"/>
                  <a:pt x="2123742" y="1105134"/>
                  <a:pt x="2117035" y="1113183"/>
                </a:cubicBezTo>
                <a:cubicBezTo>
                  <a:pt x="2106430" y="1125909"/>
                  <a:pt x="2089855" y="1132219"/>
                  <a:pt x="2077278" y="1143000"/>
                </a:cubicBezTo>
                <a:cubicBezTo>
                  <a:pt x="2066606" y="1152148"/>
                  <a:pt x="2057400" y="1162879"/>
                  <a:pt x="2047461" y="1172818"/>
                </a:cubicBezTo>
                <a:cubicBezTo>
                  <a:pt x="1976236" y="1386493"/>
                  <a:pt x="2028011" y="1211503"/>
                  <a:pt x="2017644" y="1719470"/>
                </a:cubicBezTo>
                <a:cubicBezTo>
                  <a:pt x="2025113" y="1824033"/>
                  <a:pt x="2013603" y="1824650"/>
                  <a:pt x="2037522" y="1888435"/>
                </a:cubicBezTo>
                <a:cubicBezTo>
                  <a:pt x="2043786" y="1905140"/>
                  <a:pt x="2046906" y="1923702"/>
                  <a:pt x="2057400" y="1938131"/>
                </a:cubicBezTo>
                <a:cubicBezTo>
                  <a:pt x="2073935" y="1960866"/>
                  <a:pt x="2097157" y="1977887"/>
                  <a:pt x="2117035" y="1997765"/>
                </a:cubicBezTo>
                <a:cubicBezTo>
                  <a:pt x="2123661" y="2004391"/>
                  <a:pt x="2128531" y="2013453"/>
                  <a:pt x="2136913" y="2017644"/>
                </a:cubicBezTo>
                <a:cubicBezTo>
                  <a:pt x="2150165" y="2024270"/>
                  <a:pt x="2163718" y="2030327"/>
                  <a:pt x="2176670" y="2037522"/>
                </a:cubicBezTo>
                <a:cubicBezTo>
                  <a:pt x="2193557" y="2046904"/>
                  <a:pt x="2209087" y="2058700"/>
                  <a:pt x="2226365" y="2067339"/>
                </a:cubicBezTo>
                <a:cubicBezTo>
                  <a:pt x="2242538" y="2075426"/>
                  <a:pt x="2321354" y="2104565"/>
                  <a:pt x="2335696" y="2107096"/>
                </a:cubicBezTo>
                <a:cubicBezTo>
                  <a:pt x="2371733" y="2113455"/>
                  <a:pt x="2408507" y="2114704"/>
                  <a:pt x="2445026" y="2117035"/>
                </a:cubicBezTo>
                <a:lnTo>
                  <a:pt x="2802835" y="2136913"/>
                </a:lnTo>
                <a:cubicBezTo>
                  <a:pt x="2819400" y="2143539"/>
                  <a:pt x="2835826" y="2150526"/>
                  <a:pt x="2852531" y="2156791"/>
                </a:cubicBezTo>
                <a:cubicBezTo>
                  <a:pt x="2893073" y="2171995"/>
                  <a:pt x="2877687" y="2161228"/>
                  <a:pt x="2922104" y="2186609"/>
                </a:cubicBezTo>
                <a:cubicBezTo>
                  <a:pt x="2945533" y="2199997"/>
                  <a:pt x="2970339" y="2221062"/>
                  <a:pt x="2991678" y="2236304"/>
                </a:cubicBezTo>
                <a:cubicBezTo>
                  <a:pt x="3001399" y="2243247"/>
                  <a:pt x="3010812" y="2250841"/>
                  <a:pt x="3021496" y="2256183"/>
                </a:cubicBezTo>
                <a:cubicBezTo>
                  <a:pt x="3041871" y="2266370"/>
                  <a:pt x="3082108" y="2272281"/>
                  <a:pt x="3101009" y="2276061"/>
                </a:cubicBezTo>
                <a:cubicBezTo>
                  <a:pt x="3110948" y="2282687"/>
                  <a:pt x="3120142" y="2290597"/>
                  <a:pt x="3130826" y="2295939"/>
                </a:cubicBezTo>
                <a:cubicBezTo>
                  <a:pt x="3146784" y="2303918"/>
                  <a:pt x="3166976" y="2304207"/>
                  <a:pt x="3180522" y="2315818"/>
                </a:cubicBezTo>
                <a:cubicBezTo>
                  <a:pt x="3191771" y="2325460"/>
                  <a:pt x="3189923" y="2345097"/>
                  <a:pt x="3200400" y="2355574"/>
                </a:cubicBezTo>
                <a:cubicBezTo>
                  <a:pt x="3210877" y="2366051"/>
                  <a:pt x="3226905" y="2368826"/>
                  <a:pt x="3240157" y="2375452"/>
                </a:cubicBezTo>
                <a:cubicBezTo>
                  <a:pt x="3250096" y="2388704"/>
                  <a:pt x="3260346" y="2401729"/>
                  <a:pt x="3269974" y="2415209"/>
                </a:cubicBezTo>
                <a:cubicBezTo>
                  <a:pt x="3276917" y="2424929"/>
                  <a:pt x="3280783" y="2437252"/>
                  <a:pt x="3289852" y="2445026"/>
                </a:cubicBezTo>
                <a:cubicBezTo>
                  <a:pt x="3304520" y="2457598"/>
                  <a:pt x="3322983" y="2464905"/>
                  <a:pt x="3339548" y="2474844"/>
                </a:cubicBezTo>
                <a:cubicBezTo>
                  <a:pt x="3342861" y="2484783"/>
                  <a:pt x="3344802" y="2495290"/>
                  <a:pt x="3349487" y="2504661"/>
                </a:cubicBezTo>
                <a:cubicBezTo>
                  <a:pt x="3354829" y="2515345"/>
                  <a:pt x="3363438" y="2524107"/>
                  <a:pt x="3369365" y="2534478"/>
                </a:cubicBezTo>
                <a:cubicBezTo>
                  <a:pt x="3376716" y="2547342"/>
                  <a:pt x="3382618" y="2560983"/>
                  <a:pt x="3389244" y="2574235"/>
                </a:cubicBezTo>
                <a:cubicBezTo>
                  <a:pt x="3382618" y="2610678"/>
                  <a:pt x="3383122" y="2649173"/>
                  <a:pt x="3369365" y="2683565"/>
                </a:cubicBezTo>
                <a:cubicBezTo>
                  <a:pt x="3362405" y="2700966"/>
                  <a:pt x="3342060" y="2709314"/>
                  <a:pt x="3329609" y="2723322"/>
                </a:cubicBezTo>
                <a:cubicBezTo>
                  <a:pt x="3315515" y="2739178"/>
                  <a:pt x="3304853" y="2758017"/>
                  <a:pt x="3289852" y="2773018"/>
                </a:cubicBezTo>
                <a:cubicBezTo>
                  <a:pt x="3266240" y="2796630"/>
                  <a:pt x="3237868" y="2814300"/>
                  <a:pt x="3210339" y="2832652"/>
                </a:cubicBezTo>
                <a:cubicBezTo>
                  <a:pt x="3188821" y="2918727"/>
                  <a:pt x="3221280" y="2831653"/>
                  <a:pt x="3160644" y="2892287"/>
                </a:cubicBezTo>
                <a:cubicBezTo>
                  <a:pt x="3153236" y="2899695"/>
                  <a:pt x="3154383" y="2912294"/>
                  <a:pt x="3150704" y="2922104"/>
                </a:cubicBezTo>
                <a:cubicBezTo>
                  <a:pt x="3144439" y="2938809"/>
                  <a:pt x="3137452" y="2955235"/>
                  <a:pt x="3130826" y="2971800"/>
                </a:cubicBezTo>
                <a:cubicBezTo>
                  <a:pt x="3137452" y="3028122"/>
                  <a:pt x="3133627" y="3086687"/>
                  <a:pt x="3150704" y="3140765"/>
                </a:cubicBezTo>
                <a:cubicBezTo>
                  <a:pt x="3155166" y="3154894"/>
                  <a:pt x="3178891" y="3151388"/>
                  <a:pt x="3190461" y="3160644"/>
                </a:cubicBezTo>
                <a:cubicBezTo>
                  <a:pt x="3284953" y="3236237"/>
                  <a:pt x="3210580" y="3210398"/>
                  <a:pt x="3289852" y="3230218"/>
                </a:cubicBezTo>
                <a:cubicBezTo>
                  <a:pt x="3346697" y="3287061"/>
                  <a:pt x="3289653" y="3236304"/>
                  <a:pt x="3359426" y="3279913"/>
                </a:cubicBezTo>
                <a:cubicBezTo>
                  <a:pt x="3398288" y="3304202"/>
                  <a:pt x="3395768" y="3315219"/>
                  <a:pt x="3438939" y="3329609"/>
                </a:cubicBezTo>
                <a:cubicBezTo>
                  <a:pt x="3464857" y="3338248"/>
                  <a:pt x="3518452" y="3349487"/>
                  <a:pt x="3518452" y="3349487"/>
                </a:cubicBezTo>
                <a:cubicBezTo>
                  <a:pt x="3606748" y="3415707"/>
                  <a:pt x="3511124" y="3352026"/>
                  <a:pt x="3597965" y="3389244"/>
                </a:cubicBezTo>
                <a:cubicBezTo>
                  <a:pt x="3649266" y="3411230"/>
                  <a:pt x="3605255" y="3408592"/>
                  <a:pt x="3657600" y="3419061"/>
                </a:cubicBezTo>
                <a:cubicBezTo>
                  <a:pt x="3680572" y="3423655"/>
                  <a:pt x="3704202" y="3424406"/>
                  <a:pt x="3727174" y="3429000"/>
                </a:cubicBezTo>
                <a:cubicBezTo>
                  <a:pt x="3753963" y="3434358"/>
                  <a:pt x="3780046" y="3442823"/>
                  <a:pt x="3806687" y="3448878"/>
                </a:cubicBezTo>
                <a:cubicBezTo>
                  <a:pt x="3975052" y="3487143"/>
                  <a:pt x="3897364" y="3459308"/>
                  <a:pt x="3995531" y="3498574"/>
                </a:cubicBezTo>
                <a:cubicBezTo>
                  <a:pt x="4044384" y="3693988"/>
                  <a:pt x="3972922" y="3474599"/>
                  <a:pt x="4075044" y="3627783"/>
                </a:cubicBezTo>
                <a:cubicBezTo>
                  <a:pt x="4088423" y="3647852"/>
                  <a:pt x="4084136" y="3675784"/>
                  <a:pt x="4094922" y="3697357"/>
                </a:cubicBezTo>
                <a:cubicBezTo>
                  <a:pt x="4128528" y="3764568"/>
                  <a:pt x="4182080" y="3815096"/>
                  <a:pt x="4224131" y="3876261"/>
                </a:cubicBezTo>
                <a:cubicBezTo>
                  <a:pt x="4239263" y="3898272"/>
                  <a:pt x="4249071" y="3923610"/>
                  <a:pt x="4263887" y="3945835"/>
                </a:cubicBezTo>
                <a:cubicBezTo>
                  <a:pt x="4309054" y="4013585"/>
                  <a:pt x="4358444" y="4083102"/>
                  <a:pt x="4422913" y="4134678"/>
                </a:cubicBezTo>
                <a:cubicBezTo>
                  <a:pt x="4439478" y="4147930"/>
                  <a:pt x="4454065" y="4164132"/>
                  <a:pt x="4472609" y="4174435"/>
                </a:cubicBezTo>
                <a:cubicBezTo>
                  <a:pt x="4484550" y="4181069"/>
                  <a:pt x="4499113" y="4181061"/>
                  <a:pt x="4512365" y="4184374"/>
                </a:cubicBezTo>
                <a:cubicBezTo>
                  <a:pt x="4528930" y="4197626"/>
                  <a:pt x="4547060" y="4209130"/>
                  <a:pt x="4562061" y="4224131"/>
                </a:cubicBezTo>
                <a:cubicBezTo>
                  <a:pt x="4644691" y="4306761"/>
                  <a:pt x="4564226" y="4248766"/>
                  <a:pt x="4631635" y="4293704"/>
                </a:cubicBezTo>
                <a:cubicBezTo>
                  <a:pt x="4683209" y="4365907"/>
                  <a:pt x="4666857" y="4356366"/>
                  <a:pt x="4731026" y="4403035"/>
                </a:cubicBezTo>
                <a:cubicBezTo>
                  <a:pt x="4750347" y="4417087"/>
                  <a:pt x="4790661" y="4442791"/>
                  <a:pt x="4790661" y="4442791"/>
                </a:cubicBezTo>
                <a:cubicBezTo>
                  <a:pt x="4797287" y="4452730"/>
                  <a:pt x="4801549" y="4464743"/>
                  <a:pt x="4810539" y="4472609"/>
                </a:cubicBezTo>
                <a:cubicBezTo>
                  <a:pt x="4828519" y="4488341"/>
                  <a:pt x="4847509" y="4504810"/>
                  <a:pt x="4870174" y="4512365"/>
                </a:cubicBezTo>
                <a:cubicBezTo>
                  <a:pt x="4880113" y="4515678"/>
                  <a:pt x="4889827" y="4519763"/>
                  <a:pt x="4899991" y="4522304"/>
                </a:cubicBezTo>
                <a:cubicBezTo>
                  <a:pt x="4954893" y="4536030"/>
                  <a:pt x="4986965" y="4535972"/>
                  <a:pt x="5049078" y="4542183"/>
                </a:cubicBezTo>
                <a:cubicBezTo>
                  <a:pt x="5075582" y="4555435"/>
                  <a:pt x="5099843" y="4574752"/>
                  <a:pt x="5128591" y="4581939"/>
                </a:cubicBezTo>
                <a:cubicBezTo>
                  <a:pt x="5141843" y="4585252"/>
                  <a:pt x="5155213" y="4588125"/>
                  <a:pt x="5168348" y="4591878"/>
                </a:cubicBezTo>
                <a:cubicBezTo>
                  <a:pt x="5178422" y="4594756"/>
                  <a:pt x="5198165" y="4601818"/>
                  <a:pt x="5198165" y="4601818"/>
                </a:cubicBez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Textfeld 9"/>
          <p:cNvSpPr txBox="1"/>
          <p:nvPr/>
        </p:nvSpPr>
        <p:spPr>
          <a:xfrm>
            <a:off x="7380312" y="5589240"/>
            <a:ext cx="1763688" cy="369332"/>
          </a:xfrm>
          <a:prstGeom prst="rect">
            <a:avLst/>
          </a:prstGeom>
          <a:noFill/>
        </p:spPr>
        <p:txBody>
          <a:bodyPr wrap="square" rtlCol="0">
            <a:spAutoFit/>
          </a:bodyPr>
          <a:lstStyle/>
          <a:p>
            <a:r>
              <a:rPr lang="de-AT" dirty="0">
                <a:solidFill>
                  <a:srgbClr val="FF0000"/>
                </a:solidFill>
              </a:rPr>
              <a:t>Roter Faden</a:t>
            </a:r>
          </a:p>
        </p:txBody>
      </p:sp>
      <p:sp>
        <p:nvSpPr>
          <p:cNvPr id="11" name="Ellipse 10"/>
          <p:cNvSpPr/>
          <p:nvPr/>
        </p:nvSpPr>
        <p:spPr>
          <a:xfrm>
            <a:off x="2627784" y="1839271"/>
            <a:ext cx="2520280" cy="4955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89262787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(Layout- Aufbau)</a:t>
            </a:r>
          </a:p>
        </p:txBody>
      </p:sp>
      <p:sp>
        <p:nvSpPr>
          <p:cNvPr id="6" name="Inhaltsplatzhalter 5">
            <a:extLst>
              <a:ext uri="{FF2B5EF4-FFF2-40B4-BE49-F238E27FC236}">
                <a16:creationId xmlns:a16="http://schemas.microsoft.com/office/drawing/2014/main" id="{03419B19-EF0C-43A0-B9BD-6AA7CDCDBC31}"/>
              </a:ext>
            </a:extLst>
          </p:cNvPr>
          <p:cNvSpPr>
            <a:spLocks noGrp="1"/>
          </p:cNvSpPr>
          <p:nvPr>
            <p:ph idx="1"/>
          </p:nvPr>
        </p:nvSpPr>
        <p:spPr>
          <a:xfrm>
            <a:off x="616400" y="1844831"/>
            <a:ext cx="7834866" cy="4608505"/>
          </a:xfrm>
        </p:spPr>
        <p:txBody>
          <a:bodyPr>
            <a:normAutofit fontScale="92500" lnSpcReduction="20000"/>
          </a:bodyPr>
          <a:lstStyle/>
          <a:p>
            <a:pPr marL="541338" lvl="1" indent="-358775"/>
            <a:r>
              <a:rPr lang="de-AT" sz="1600" b="1" dirty="0"/>
              <a:t>Deckblatt (lt. Vorlage)</a:t>
            </a:r>
          </a:p>
          <a:p>
            <a:pPr marL="541338" lvl="1" indent="-358775"/>
            <a:r>
              <a:rPr lang="de-AT" sz="1600" b="1" dirty="0"/>
              <a:t>Eidesstattliche Erklärung (lt. Vorlage)</a:t>
            </a:r>
          </a:p>
          <a:p>
            <a:pPr marL="541338" lvl="1" indent="-358775"/>
            <a:r>
              <a:rPr lang="de-AT" sz="1600" b="1" dirty="0"/>
              <a:t>Abstract</a:t>
            </a:r>
          </a:p>
          <a:p>
            <a:pPr marL="998538" lvl="3" indent="-358775">
              <a:buFont typeface="Wingdings" panose="05000000000000000000" pitchFamily="2" charset="2"/>
              <a:buChar char="Ø"/>
            </a:pPr>
            <a:r>
              <a:rPr lang="de-AT" sz="1600" dirty="0"/>
              <a:t>Verfasst in einer deutschen und einer besuchten lebenden Fremdsprache</a:t>
            </a:r>
          </a:p>
          <a:p>
            <a:pPr marL="541338" lvl="1" indent="-358775"/>
            <a:r>
              <a:rPr lang="de-AT" sz="1600" b="1" dirty="0">
                <a:solidFill>
                  <a:srgbClr val="0070C0"/>
                </a:solidFill>
              </a:rPr>
              <a:t>Vorwort (bei Bedarf)</a:t>
            </a:r>
          </a:p>
          <a:p>
            <a:pPr marL="541338" lvl="1" indent="-358775"/>
            <a:r>
              <a:rPr lang="de-AT" sz="1600" b="1" dirty="0"/>
              <a:t>Inhaltsverzeichnis (lt. Formatvorlage)</a:t>
            </a:r>
            <a:r>
              <a:rPr lang="de-AT" sz="1600" b="1" dirty="0">
                <a:solidFill>
                  <a:srgbClr val="424242"/>
                </a:solidFill>
              </a:rPr>
              <a:t>			</a:t>
            </a:r>
            <a:r>
              <a:rPr lang="de-AT" sz="1600" b="1" dirty="0">
                <a:solidFill>
                  <a:srgbClr val="C00000"/>
                </a:solidFill>
              </a:rPr>
              <a:t>gemeinsam 1 Verzeichnis</a:t>
            </a:r>
            <a:endParaRPr lang="de-AT" sz="1600" b="1" dirty="0">
              <a:solidFill>
                <a:srgbClr val="424242"/>
              </a:solidFill>
            </a:endParaRPr>
          </a:p>
          <a:p>
            <a:pPr marL="541338" lvl="1" indent="-358775"/>
            <a:r>
              <a:rPr lang="de-AT" sz="1600" b="1" dirty="0">
                <a:solidFill>
                  <a:srgbClr val="0070C0"/>
                </a:solidFill>
              </a:rPr>
              <a:t>Danksagung (bei Bedarf)</a:t>
            </a:r>
          </a:p>
          <a:p>
            <a:pPr marL="541338" lvl="1" indent="-358775"/>
            <a:r>
              <a:rPr lang="de-AT" sz="1600" b="1" dirty="0">
                <a:solidFill>
                  <a:srgbClr val="0070C0"/>
                </a:solidFill>
              </a:rPr>
              <a:t>Abkürzungsverzeichnis (bei Bedarf)</a:t>
            </a:r>
          </a:p>
          <a:p>
            <a:pPr marL="541338" lvl="1" indent="-358775"/>
            <a:r>
              <a:rPr lang="de-AT" sz="1600" b="1" dirty="0"/>
              <a:t>Einleitung</a:t>
            </a:r>
          </a:p>
          <a:p>
            <a:pPr marL="998538" lvl="3" indent="-358775">
              <a:buFont typeface="Wingdings" panose="05000000000000000000" pitchFamily="2" charset="2"/>
              <a:buChar char="Ø"/>
            </a:pPr>
            <a:r>
              <a:rPr lang="de-AT" sz="1600" dirty="0"/>
              <a:t>Grund der Arbeit, Vorgehensweise (Überblick), Forschungsfrage + Hypothese</a:t>
            </a:r>
          </a:p>
          <a:p>
            <a:pPr marL="541338" lvl="1" indent="-358775"/>
            <a:r>
              <a:rPr lang="de-AT" sz="1600" b="1" dirty="0"/>
              <a:t>Hauptteil</a:t>
            </a:r>
          </a:p>
          <a:p>
            <a:pPr marL="998538" lvl="2" indent="-358775">
              <a:buFont typeface="Wingdings" panose="05000000000000000000" pitchFamily="2" charset="2"/>
              <a:buChar char="Ø"/>
            </a:pPr>
            <a:r>
              <a:rPr lang="de-AT" sz="1600" dirty="0"/>
              <a:t>Fachpraktische Auseinandersetzung mit dem Thema,  </a:t>
            </a:r>
          </a:p>
          <a:p>
            <a:pPr marL="998538" lvl="2" indent="-358775">
              <a:buFont typeface="Wingdings" panose="05000000000000000000" pitchFamily="2" charset="2"/>
              <a:buChar char="Ø"/>
            </a:pPr>
            <a:r>
              <a:rPr lang="de-AT" sz="1600" dirty="0"/>
              <a:t>theoretischer Hintergrund, </a:t>
            </a:r>
          </a:p>
          <a:p>
            <a:pPr marL="998538" lvl="2" indent="-358775">
              <a:buFont typeface="Wingdings" panose="05000000000000000000" pitchFamily="2" charset="2"/>
              <a:buChar char="Ø"/>
            </a:pPr>
            <a:r>
              <a:rPr lang="de-AT" sz="1600" dirty="0"/>
              <a:t>Material &amp; Methode, Versuch</a:t>
            </a:r>
          </a:p>
          <a:p>
            <a:pPr marL="541338" lvl="1" indent="-358775"/>
            <a:r>
              <a:rPr lang="de-AT" sz="1600" b="1" dirty="0"/>
              <a:t>Schluss</a:t>
            </a:r>
          </a:p>
          <a:p>
            <a:pPr marL="998538" lvl="2" indent="-358775">
              <a:buFont typeface="Wingdings" panose="05000000000000000000" pitchFamily="2" charset="2"/>
              <a:buChar char="Ø"/>
            </a:pPr>
            <a:r>
              <a:rPr lang="de-AT" sz="1600" dirty="0"/>
              <a:t>Darstellung &amp; Interpretation der Ergebnisse, Schlussfolgerungen</a:t>
            </a:r>
          </a:p>
          <a:p>
            <a:pPr marL="998538" lvl="2" indent="-358775">
              <a:buFont typeface="Wingdings" panose="05000000000000000000" pitchFamily="2" charset="2"/>
              <a:buChar char="Ø"/>
            </a:pPr>
            <a:r>
              <a:rPr lang="de-AT" sz="1600" dirty="0"/>
              <a:t>Kritische Reflexion und persönliche Stellungnahme</a:t>
            </a:r>
          </a:p>
          <a:p>
            <a:pPr marL="541338" lvl="1" indent="-358775"/>
            <a:r>
              <a:rPr lang="de-AT" sz="1600" b="1" dirty="0"/>
              <a:t>Literatur und/ oder Quellenverzeichnis (lt. Formatvorlage)</a:t>
            </a:r>
            <a:r>
              <a:rPr lang="de-AT" sz="1600" b="1" dirty="0">
                <a:solidFill>
                  <a:srgbClr val="424242"/>
                </a:solidFill>
              </a:rPr>
              <a:t>	</a:t>
            </a:r>
            <a:r>
              <a:rPr lang="de-AT" sz="1600" b="1" dirty="0">
                <a:solidFill>
                  <a:srgbClr val="C00000"/>
                </a:solidFill>
              </a:rPr>
              <a:t>gemeinsam 1 Verzeichnis</a:t>
            </a:r>
            <a:endParaRPr lang="de-AT" sz="1600" b="1" dirty="0">
              <a:solidFill>
                <a:srgbClr val="424242"/>
              </a:solidFill>
            </a:endParaRPr>
          </a:p>
          <a:p>
            <a:pPr marL="541338" lvl="1" indent="-358775"/>
            <a:r>
              <a:rPr lang="de-AT" sz="1600" b="1" dirty="0"/>
              <a:t>Anhang	</a:t>
            </a:r>
            <a:r>
              <a:rPr lang="de-AT" sz="1600" b="1" dirty="0">
                <a:solidFill>
                  <a:srgbClr val="424242"/>
                </a:solidFill>
              </a:rPr>
              <a:t>						</a:t>
            </a:r>
            <a:r>
              <a:rPr lang="de-AT" sz="1600" b="1" dirty="0">
                <a:solidFill>
                  <a:srgbClr val="C00000"/>
                </a:solidFill>
              </a:rPr>
              <a:t>gemeinsam </a:t>
            </a:r>
            <a:endParaRPr lang="de-AT" sz="1600" b="1" dirty="0">
              <a:solidFill>
                <a:srgbClr val="424242"/>
              </a:solidFill>
            </a:endParaRPr>
          </a:p>
          <a:p>
            <a:pPr marL="541338" lvl="1" indent="-358775"/>
            <a:r>
              <a:rPr lang="de-AT" sz="1600" b="1" dirty="0"/>
              <a:t>Dokumentation und Protokolle</a:t>
            </a:r>
          </a:p>
          <a:p>
            <a:pPr marL="0" indent="0">
              <a:buNone/>
            </a:pPr>
            <a:endParaRPr lang="de-AT" dirty="0"/>
          </a:p>
        </p:txBody>
      </p:sp>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102</a:t>
            </a:fld>
            <a:endParaRPr lang="de-AT"/>
          </a:p>
        </p:txBody>
      </p:sp>
    </p:spTree>
    <p:extLst>
      <p:ext uri="{BB962C8B-B14F-4D97-AF65-F5344CB8AC3E}">
        <p14:creationId xmlns:p14="http://schemas.microsoft.com/office/powerpoint/2010/main" val="311477819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Layout-formal</a:t>
            </a:r>
          </a:p>
        </p:txBody>
      </p:sp>
      <p:pic>
        <p:nvPicPr>
          <p:cNvPr id="13" name="Inhaltsplatzhalter 12">
            <a:extLst>
              <a:ext uri="{FF2B5EF4-FFF2-40B4-BE49-F238E27FC236}">
                <a16:creationId xmlns:a16="http://schemas.microsoft.com/office/drawing/2014/main" id="{C9B64D81-9722-45C7-B7F7-F135D60009DE}"/>
              </a:ext>
            </a:extLst>
          </p:cNvPr>
          <p:cNvPicPr>
            <a:picLocks noGrp="1" noChangeAspect="1"/>
          </p:cNvPicPr>
          <p:nvPr>
            <p:ph idx="1"/>
          </p:nvPr>
        </p:nvPicPr>
        <p:blipFill rotWithShape="1">
          <a:blip r:embed="rId3"/>
          <a:srcRect l="36698" t="40084" r="21251" b="13888"/>
          <a:stretch/>
        </p:blipFill>
        <p:spPr>
          <a:xfrm>
            <a:off x="1115616" y="2049492"/>
            <a:ext cx="6624736" cy="3908859"/>
          </a:xfrm>
          <a:prstGeom prst="rect">
            <a:avLst/>
          </a:prstGeom>
        </p:spPr>
      </p:pic>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103</a:t>
            </a:fld>
            <a:endParaRPr lang="de-AT"/>
          </a:p>
        </p:txBody>
      </p:sp>
      <p:sp>
        <p:nvSpPr>
          <p:cNvPr id="21" name="Rechteck 20">
            <a:extLst>
              <a:ext uri="{FF2B5EF4-FFF2-40B4-BE49-F238E27FC236}">
                <a16:creationId xmlns:a16="http://schemas.microsoft.com/office/drawing/2014/main" id="{BB3DEAC8-F7A7-4540-A173-D53D93A3C36E}"/>
              </a:ext>
            </a:extLst>
          </p:cNvPr>
          <p:cNvSpPr/>
          <p:nvPr/>
        </p:nvSpPr>
        <p:spPr>
          <a:xfrm>
            <a:off x="596903" y="6442419"/>
            <a:ext cx="7920880" cy="319446"/>
          </a:xfrm>
          <a:prstGeom prst="rect">
            <a:avLst/>
          </a:prstGeom>
        </p:spPr>
        <p:txBody>
          <a:bodyPr wrap="square">
            <a:spAutoFit/>
          </a:bodyPr>
          <a:lstStyle/>
          <a:p>
            <a:pPr>
              <a:lnSpc>
                <a:spcPct val="80000"/>
              </a:lnSpc>
            </a:pPr>
            <a:r>
              <a:rPr lang="de-AT" altLang="de-DE" b="1" dirty="0">
                <a:solidFill>
                  <a:srgbClr val="0070C0"/>
                </a:solidFill>
              </a:rPr>
              <a:t>Formatvorlage befindet sich im Projektordner unter „Diplomarbeit“</a:t>
            </a:r>
          </a:p>
        </p:txBody>
      </p:sp>
    </p:spTree>
    <p:extLst>
      <p:ext uri="{BB962C8B-B14F-4D97-AF65-F5344CB8AC3E}">
        <p14:creationId xmlns:p14="http://schemas.microsoft.com/office/powerpoint/2010/main" val="70994624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Gliederungsebenen</a:t>
            </a:r>
          </a:p>
        </p:txBody>
      </p:sp>
      <p:sp>
        <p:nvSpPr>
          <p:cNvPr id="6" name="Inhaltsplatzhalter 5">
            <a:extLst>
              <a:ext uri="{FF2B5EF4-FFF2-40B4-BE49-F238E27FC236}">
                <a16:creationId xmlns:a16="http://schemas.microsoft.com/office/drawing/2014/main" id="{C6C734B6-5B79-4C38-A52A-498B0398CB16}"/>
              </a:ext>
            </a:extLst>
          </p:cNvPr>
          <p:cNvSpPr>
            <a:spLocks noGrp="1"/>
          </p:cNvSpPr>
          <p:nvPr>
            <p:ph idx="1"/>
          </p:nvPr>
        </p:nvSpPr>
        <p:spPr/>
        <p:txBody>
          <a:bodyPr/>
          <a:lstStyle/>
          <a:p>
            <a:pPr marL="98425" lvl="1" indent="0">
              <a:buNone/>
            </a:pPr>
            <a:r>
              <a:rPr lang="de-AT" sz="2800" dirty="0"/>
              <a:t>Bei der Gliederung ist darauf zu achten, dass nicht zu viele Gliederungsebenen (Gliederungstiefe) verwendet werden. </a:t>
            </a:r>
          </a:p>
          <a:p>
            <a:pPr marL="269875" lvl="1"/>
            <a:endParaRPr lang="de-AT" sz="2800" dirty="0"/>
          </a:p>
          <a:p>
            <a:pPr marL="800100" lvl="1" indent="-342900">
              <a:buFont typeface="Wingdings" panose="05000000000000000000" pitchFamily="2" charset="2"/>
              <a:buChar char="Ø"/>
            </a:pPr>
            <a:r>
              <a:rPr lang="de-AT" sz="2400" dirty="0"/>
              <a:t>Unter jeder Überschrift muss ein Text stehen.</a:t>
            </a:r>
          </a:p>
          <a:p>
            <a:pPr marL="800100" lvl="1" indent="-342900">
              <a:buFont typeface="Wingdings" panose="05000000000000000000" pitchFamily="2" charset="2"/>
              <a:buChar char="Ø"/>
            </a:pPr>
            <a:r>
              <a:rPr lang="de-AT" sz="2400" dirty="0"/>
              <a:t>Nach der Überschrift 1. darf nicht sofort die Überschrift 1.1. folgen.</a:t>
            </a:r>
          </a:p>
          <a:p>
            <a:pPr marL="800100" lvl="1" indent="-342900">
              <a:buFont typeface="Wingdings" panose="05000000000000000000" pitchFamily="2" charset="2"/>
              <a:buChar char="Ø"/>
            </a:pPr>
            <a:r>
              <a:rPr lang="de-AT" sz="2400" dirty="0"/>
              <a:t>Wenn es einen Punkt 1.1. gibt, dann muss es auch einen Punkt 1.2. geben.</a:t>
            </a:r>
          </a:p>
          <a:p>
            <a:pPr marL="800100" lvl="1" indent="-342900">
              <a:buFont typeface="Wingdings" panose="05000000000000000000" pitchFamily="2" charset="2"/>
              <a:buChar char="Ø"/>
            </a:pPr>
            <a:endParaRPr lang="de-AT" sz="2400" dirty="0">
              <a:solidFill>
                <a:schemeClr val="tx1">
                  <a:lumMod val="75000"/>
                  <a:lumOff val="25000"/>
                </a:schemeClr>
              </a:solidFill>
            </a:endParaRPr>
          </a:p>
          <a:p>
            <a:pPr marL="98425" lvl="1" indent="0">
              <a:buNone/>
            </a:pPr>
            <a:r>
              <a:rPr lang="de-AT" sz="2400" b="1" dirty="0">
                <a:solidFill>
                  <a:srgbClr val="FF0000"/>
                </a:solidFill>
              </a:rPr>
              <a:t>Zu viele Gliederungsebenen unterbrechen den Textfluss öfter als nötig und erschweren dadurch die Lesbarkeit!</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104</a:t>
            </a:fld>
            <a:endParaRPr lang="de-AT"/>
          </a:p>
        </p:txBody>
      </p:sp>
    </p:spTree>
    <p:extLst>
      <p:ext uri="{BB962C8B-B14F-4D97-AF65-F5344CB8AC3E}">
        <p14:creationId xmlns:p14="http://schemas.microsoft.com/office/powerpoint/2010/main" val="379053174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Layout-formal</a:t>
            </a:r>
          </a:p>
        </p:txBody>
      </p:sp>
      <p:sp>
        <p:nvSpPr>
          <p:cNvPr id="6" name="Inhaltsplatzhalter 5">
            <a:extLst>
              <a:ext uri="{FF2B5EF4-FFF2-40B4-BE49-F238E27FC236}">
                <a16:creationId xmlns:a16="http://schemas.microsoft.com/office/drawing/2014/main" id="{2B2FD8BD-6E6E-4BB0-966A-84768A3B8010}"/>
              </a:ext>
            </a:extLst>
          </p:cNvPr>
          <p:cNvSpPr>
            <a:spLocks noGrp="1"/>
          </p:cNvSpPr>
          <p:nvPr>
            <p:ph idx="1"/>
          </p:nvPr>
        </p:nvSpPr>
        <p:spPr/>
        <p:txBody>
          <a:bodyPr/>
          <a:lstStyle/>
          <a:p>
            <a:pPr marL="800100" lvl="1" indent="-342900"/>
            <a:r>
              <a:rPr lang="de-AT" sz="2800" dirty="0"/>
              <a:t>Seitenränder:	</a:t>
            </a:r>
            <a:br>
              <a:rPr lang="de-AT" sz="2800" dirty="0"/>
            </a:br>
            <a:r>
              <a:rPr lang="de-AT" sz="2800" dirty="0"/>
              <a:t>		Oben 		2,5 cm, </a:t>
            </a:r>
            <a:br>
              <a:rPr lang="de-AT" sz="2800" dirty="0"/>
            </a:br>
            <a:r>
              <a:rPr lang="de-AT" sz="2800" dirty="0"/>
              <a:t>		Unten 		2,5 cm, </a:t>
            </a:r>
            <a:br>
              <a:rPr lang="de-AT" sz="2800" dirty="0"/>
            </a:br>
            <a:r>
              <a:rPr lang="de-AT" sz="2800" dirty="0"/>
              <a:t>		Links 		3,0 cm, </a:t>
            </a:r>
            <a:br>
              <a:rPr lang="de-AT" sz="2800" dirty="0"/>
            </a:br>
            <a:r>
              <a:rPr lang="de-AT" sz="2800" dirty="0"/>
              <a:t>		Rechts 		2,5 cm	</a:t>
            </a:r>
          </a:p>
          <a:p>
            <a:pPr marL="800100" lvl="1" indent="-342900"/>
            <a:r>
              <a:rPr lang="de-AT" sz="2800" dirty="0"/>
              <a:t>Schriftart: 			</a:t>
            </a:r>
            <a:r>
              <a:rPr lang="de-AT" sz="2800" dirty="0">
                <a:solidFill>
                  <a:srgbClr val="FF0000"/>
                </a:solidFill>
              </a:rPr>
              <a:t>Calibri</a:t>
            </a:r>
          </a:p>
          <a:p>
            <a:pPr marL="800100" lvl="1" indent="-342900"/>
            <a:r>
              <a:rPr lang="de-AT" sz="2800" dirty="0"/>
              <a:t>Text in Blocksatz mit Silbentrennung</a:t>
            </a:r>
          </a:p>
          <a:p>
            <a:pPr marL="800100" lvl="1" indent="-342900"/>
            <a:r>
              <a:rPr lang="de-AT" sz="2800" dirty="0"/>
              <a:t>Fortlaufende Seitennummer</a:t>
            </a:r>
          </a:p>
          <a:p>
            <a:pPr marL="800100" lvl="1" indent="-342900"/>
            <a:r>
              <a:rPr lang="de-AT" sz="2800" dirty="0"/>
              <a:t>Abbildungen -Grafiken und Tabellen- fortlaufen Nummerieren</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105</a:t>
            </a:fld>
            <a:endParaRPr lang="de-AT"/>
          </a:p>
        </p:txBody>
      </p:sp>
    </p:spTree>
    <p:extLst>
      <p:ext uri="{BB962C8B-B14F-4D97-AF65-F5344CB8AC3E}">
        <p14:creationId xmlns:p14="http://schemas.microsoft.com/office/powerpoint/2010/main" val="183732565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Umfang</a:t>
            </a:r>
          </a:p>
        </p:txBody>
      </p:sp>
      <p:sp>
        <p:nvSpPr>
          <p:cNvPr id="6" name="Inhaltsplatzhalter 5">
            <a:extLst>
              <a:ext uri="{FF2B5EF4-FFF2-40B4-BE49-F238E27FC236}">
                <a16:creationId xmlns:a16="http://schemas.microsoft.com/office/drawing/2014/main" id="{4EBF6012-34B3-4075-842C-95AE7B48A821}"/>
              </a:ext>
            </a:extLst>
          </p:cNvPr>
          <p:cNvSpPr>
            <a:spLocks noGrp="1"/>
          </p:cNvSpPr>
          <p:nvPr>
            <p:ph idx="1"/>
          </p:nvPr>
        </p:nvSpPr>
        <p:spPr/>
        <p:txBody>
          <a:bodyPr/>
          <a:lstStyle/>
          <a:p>
            <a:pPr marL="342900" lvl="1" indent="0">
              <a:buNone/>
            </a:pPr>
            <a:r>
              <a:rPr lang="de-AT" sz="2800" b="1" dirty="0"/>
              <a:t>Formale Kriterien zum Umfang der Diplomarbeit:</a:t>
            </a:r>
          </a:p>
          <a:p>
            <a:pPr marL="457200" lvl="1" indent="0">
              <a:buNone/>
            </a:pPr>
            <a:endParaRPr lang="de-AT" sz="2800" b="1" dirty="0"/>
          </a:p>
          <a:p>
            <a:pPr marL="457200" lvl="1" indent="0">
              <a:buNone/>
            </a:pPr>
            <a:r>
              <a:rPr lang="de-AT" sz="2800" dirty="0"/>
              <a:t>Pro Schülerin und Schüler sind 20-25 Seiten Text </a:t>
            </a:r>
            <a:br>
              <a:rPr lang="de-AT" sz="2800" dirty="0"/>
            </a:br>
            <a:r>
              <a:rPr lang="de-AT" sz="2800" dirty="0"/>
              <a:t>ohne Bilder, Grafiken und Anhang gefordert.</a:t>
            </a:r>
          </a:p>
          <a:p>
            <a:pPr marL="1371600" lvl="2" indent="-457200"/>
            <a:r>
              <a:rPr lang="de-AT" sz="2800" dirty="0"/>
              <a:t>Das entspricht 4.800 bis 6.000 Wörter pro Teammitglied. </a:t>
            </a:r>
          </a:p>
          <a:p>
            <a:pPr marL="1371600" lvl="2" indent="-457200"/>
            <a:r>
              <a:rPr lang="de-AT" sz="2800" dirty="0"/>
              <a:t>Grundsätzlich gilt „Prägnanz vor Länge“</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106</a:t>
            </a:fld>
            <a:endParaRPr lang="de-AT"/>
          </a:p>
        </p:txBody>
      </p:sp>
    </p:spTree>
    <p:extLst>
      <p:ext uri="{BB962C8B-B14F-4D97-AF65-F5344CB8AC3E}">
        <p14:creationId xmlns:p14="http://schemas.microsoft.com/office/powerpoint/2010/main" val="204780367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Deckblatt</a:t>
            </a:r>
          </a:p>
        </p:txBody>
      </p:sp>
      <p:sp>
        <p:nvSpPr>
          <p:cNvPr id="11" name="Inhaltsplatzhalter 10">
            <a:extLst>
              <a:ext uri="{FF2B5EF4-FFF2-40B4-BE49-F238E27FC236}">
                <a16:creationId xmlns:a16="http://schemas.microsoft.com/office/drawing/2014/main" id="{F225D8B3-D245-4280-826C-0F64EADD841E}"/>
              </a:ext>
            </a:extLst>
          </p:cNvPr>
          <p:cNvSpPr>
            <a:spLocks noGrp="1"/>
          </p:cNvSpPr>
          <p:nvPr>
            <p:ph idx="1"/>
          </p:nvPr>
        </p:nvSpPr>
        <p:spPr/>
        <p:txBody>
          <a:bodyPr/>
          <a:lstStyle/>
          <a:p>
            <a:endParaRPr lang="de-AT" dirty="0"/>
          </a:p>
        </p:txBody>
      </p:sp>
      <p:sp>
        <p:nvSpPr>
          <p:cNvPr id="6" name="Fußzeilenplatzhalter 5"/>
          <p:cNvSpPr>
            <a:spLocks noGrp="1"/>
          </p:cNvSpPr>
          <p:nvPr>
            <p:ph type="ftr" sz="quarter" idx="11"/>
          </p:nvPr>
        </p:nvSpPr>
        <p:spPr/>
        <p:txBody>
          <a:bodyPr/>
          <a:lstStyle/>
          <a:p>
            <a:endParaRPr lang="de-AT" dirty="0">
              <a:solidFill>
                <a:srgbClr val="94C600"/>
              </a:solidFill>
            </a:endParaRPr>
          </a:p>
        </p:txBody>
      </p:sp>
      <p:sp>
        <p:nvSpPr>
          <p:cNvPr id="10" name="Foliennummernplatzhalter 9"/>
          <p:cNvSpPr>
            <a:spLocks noGrp="1"/>
          </p:cNvSpPr>
          <p:nvPr>
            <p:ph type="sldNum" sz="quarter" idx="12"/>
          </p:nvPr>
        </p:nvSpPr>
        <p:spPr/>
        <p:txBody>
          <a:bodyPr/>
          <a:lstStyle/>
          <a:p>
            <a:fld id="{01B12179-A94A-410D-B3FE-924BB8A7759E}" type="slidenum">
              <a:rPr lang="de-AT" smtClean="0"/>
              <a:pPr/>
              <a:t>107</a:t>
            </a:fld>
            <a:endParaRPr lang="de-AT" dirty="0"/>
          </a:p>
        </p:txBody>
      </p:sp>
      <p:sp>
        <p:nvSpPr>
          <p:cNvPr id="2" name="Textfeld 1"/>
          <p:cNvSpPr txBox="1"/>
          <p:nvPr/>
        </p:nvSpPr>
        <p:spPr>
          <a:xfrm rot="5400000">
            <a:off x="4572000" y="3609892"/>
            <a:ext cx="4752528" cy="646331"/>
          </a:xfrm>
          <a:prstGeom prst="rect">
            <a:avLst/>
          </a:prstGeom>
          <a:noFill/>
        </p:spPr>
        <p:txBody>
          <a:bodyPr wrap="square" rtlCol="0">
            <a:spAutoFit/>
          </a:bodyPr>
          <a:lstStyle/>
          <a:p>
            <a:pPr marL="0" lvl="1" algn="ctr"/>
            <a:r>
              <a:rPr lang="de-AT" b="1" dirty="0">
                <a:solidFill>
                  <a:srgbClr val="FF0000"/>
                </a:solidFill>
              </a:rPr>
              <a:t>Auf dem Deckblatt darf sich noch keine Seitenangabe befinden!!</a:t>
            </a:r>
          </a:p>
        </p:txBody>
      </p:sp>
      <p:pic>
        <p:nvPicPr>
          <p:cNvPr id="9" name="Grafik 8"/>
          <p:cNvPicPr>
            <a:picLocks noChangeAspect="1"/>
          </p:cNvPicPr>
          <p:nvPr/>
        </p:nvPicPr>
        <p:blipFill rotWithShape="1">
          <a:blip r:embed="rId3"/>
          <a:srcRect l="54725" t="32019" r="20479" b="14940"/>
          <a:stretch/>
        </p:blipFill>
        <p:spPr>
          <a:xfrm>
            <a:off x="2267744" y="1803133"/>
            <a:ext cx="3839913" cy="4427757"/>
          </a:xfrm>
          <a:prstGeom prst="rect">
            <a:avLst/>
          </a:prstGeom>
        </p:spPr>
      </p:pic>
      <p:sp>
        <p:nvSpPr>
          <p:cNvPr id="13" name="Rechteck 12">
            <a:extLst>
              <a:ext uri="{FF2B5EF4-FFF2-40B4-BE49-F238E27FC236}">
                <a16:creationId xmlns:a16="http://schemas.microsoft.com/office/drawing/2014/main" id="{962B7D01-5144-427F-9586-E2E188377721}"/>
              </a:ext>
            </a:extLst>
          </p:cNvPr>
          <p:cNvSpPr/>
          <p:nvPr/>
        </p:nvSpPr>
        <p:spPr>
          <a:xfrm>
            <a:off x="596903" y="6442419"/>
            <a:ext cx="7920880" cy="319446"/>
          </a:xfrm>
          <a:prstGeom prst="rect">
            <a:avLst/>
          </a:prstGeom>
        </p:spPr>
        <p:txBody>
          <a:bodyPr wrap="square">
            <a:spAutoFit/>
          </a:bodyPr>
          <a:lstStyle/>
          <a:p>
            <a:pPr>
              <a:lnSpc>
                <a:spcPct val="80000"/>
              </a:lnSpc>
            </a:pPr>
            <a:r>
              <a:rPr lang="de-AT" altLang="de-DE" b="1" dirty="0">
                <a:solidFill>
                  <a:srgbClr val="0070C0"/>
                </a:solidFill>
              </a:rPr>
              <a:t>Formatvorlage befindet auf </a:t>
            </a:r>
            <a:r>
              <a:rPr lang="de-AT" altLang="de-DE" b="1" dirty="0" err="1">
                <a:solidFill>
                  <a:srgbClr val="0070C0"/>
                </a:solidFill>
              </a:rPr>
              <a:t>Eduvidual</a:t>
            </a:r>
            <a:endParaRPr lang="de-AT" altLang="de-DE" b="1" dirty="0">
              <a:solidFill>
                <a:srgbClr val="0070C0"/>
              </a:solidFill>
            </a:endParaRPr>
          </a:p>
        </p:txBody>
      </p:sp>
    </p:spTree>
    <p:extLst>
      <p:ext uri="{BB962C8B-B14F-4D97-AF65-F5344CB8AC3E}">
        <p14:creationId xmlns:p14="http://schemas.microsoft.com/office/powerpoint/2010/main" val="364159411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8" y="764704"/>
            <a:ext cx="7048455"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Eidesstattliche Erklärung</a:t>
            </a:r>
          </a:p>
        </p:txBody>
      </p:sp>
      <p:sp>
        <p:nvSpPr>
          <p:cNvPr id="5" name="Inhaltsplatzhalter 4">
            <a:extLst>
              <a:ext uri="{FF2B5EF4-FFF2-40B4-BE49-F238E27FC236}">
                <a16:creationId xmlns:a16="http://schemas.microsoft.com/office/drawing/2014/main" id="{D214279A-4C8E-41EC-A09E-E430A91DEC8C}"/>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pPr marL="0" lvl="1"/>
            <a:r>
              <a:rPr lang="de-AT" sz="1200" dirty="0"/>
              <a:t>25	Diplomarbeit Neu 2013, 28 &amp; 29</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108</a:t>
            </a:fld>
            <a:endParaRPr lang="de-AT"/>
          </a:p>
        </p:txBody>
      </p:sp>
      <p:sp>
        <p:nvSpPr>
          <p:cNvPr id="4" name="Textfeld 3"/>
          <p:cNvSpPr txBox="1"/>
          <p:nvPr/>
        </p:nvSpPr>
        <p:spPr>
          <a:xfrm>
            <a:off x="683568" y="1484784"/>
            <a:ext cx="7992888" cy="5170646"/>
          </a:xfrm>
          <a:prstGeom prst="rect">
            <a:avLst/>
          </a:prstGeom>
          <a:noFill/>
        </p:spPr>
        <p:txBody>
          <a:bodyPr wrap="square" rtlCol="0">
            <a:spAutoFit/>
          </a:bodyPr>
          <a:lstStyle/>
          <a:p>
            <a:endParaRPr lang="de-AT" sz="2800" dirty="0">
              <a:solidFill>
                <a:srgbClr val="424242"/>
              </a:solidFill>
            </a:endParaRPr>
          </a:p>
          <a:p>
            <a:endParaRPr lang="de-AT" sz="2800" dirty="0">
              <a:solidFill>
                <a:srgbClr val="424242"/>
              </a:solidFill>
            </a:endParaRPr>
          </a:p>
          <a:p>
            <a:endParaRPr lang="de-AT" sz="2800" dirty="0">
              <a:solidFill>
                <a:srgbClr val="424242"/>
              </a:solidFill>
            </a:endParaRPr>
          </a:p>
          <a:p>
            <a:endParaRPr lang="de-AT" sz="2800" dirty="0">
              <a:solidFill>
                <a:srgbClr val="424242"/>
              </a:solidFill>
            </a:endParaRPr>
          </a:p>
          <a:p>
            <a:r>
              <a:rPr lang="de-AT" sz="2800" dirty="0"/>
              <a:t>„Eidesstattliche Erklärung versichert, dass die Arbeit eigenständig und ohne fremde Hilfe angefertigt wurde. Sie ist handschriftlich zu unterzeichnen.“</a:t>
            </a:r>
            <a:r>
              <a:rPr lang="de-AT" sz="2800" baseline="30000" dirty="0"/>
              <a:t>25</a:t>
            </a: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pPr marL="0" lvl="1"/>
            <a:endParaRPr lang="de-AT" b="1" dirty="0">
              <a:solidFill>
                <a:srgbClr val="FF0000"/>
              </a:solidFill>
            </a:endParaRPr>
          </a:p>
          <a:p>
            <a:pPr marL="0" lvl="1"/>
            <a:r>
              <a:rPr lang="de-AT" b="1" dirty="0">
                <a:solidFill>
                  <a:srgbClr val="FF0000"/>
                </a:solidFill>
              </a:rPr>
              <a:t>Auf der Eidesstattlichen Erklärung darf sich noch keine Seitenangabe befinden!!</a:t>
            </a:r>
            <a:endParaRPr lang="de-AT" dirty="0">
              <a:solidFill>
                <a:prstClr val="black"/>
              </a:solidFill>
            </a:endParaRPr>
          </a:p>
          <a:p>
            <a:pPr marL="742950" lvl="1" indent="-285750">
              <a:buFont typeface="Arial" panose="020B0604020202020204" pitchFamily="34" charset="0"/>
              <a:buChar char="•"/>
            </a:pPr>
            <a:endParaRPr lang="de-AT" dirty="0">
              <a:solidFill>
                <a:prstClr val="black"/>
              </a:solidFill>
            </a:endParaRPr>
          </a:p>
        </p:txBody>
      </p:sp>
    </p:spTree>
    <p:extLst>
      <p:ext uri="{BB962C8B-B14F-4D97-AF65-F5344CB8AC3E}">
        <p14:creationId xmlns:p14="http://schemas.microsoft.com/office/powerpoint/2010/main" val="101871028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br>
              <a:rPr lang="de-AT" sz="2800" b="1" dirty="0">
                <a:solidFill>
                  <a:schemeClr val="tx1"/>
                </a:solidFill>
              </a:rPr>
            </a:br>
            <a:r>
              <a:rPr lang="de-AT" sz="2800" b="1" dirty="0"/>
              <a:t>			</a:t>
            </a:r>
            <a:r>
              <a:rPr lang="de-AT" sz="2400" b="1" dirty="0">
                <a:solidFill>
                  <a:schemeClr val="tx1"/>
                </a:solidFill>
              </a:rPr>
              <a:t>Eidesstattliche Erklärung Bsp.</a:t>
            </a:r>
          </a:p>
        </p:txBody>
      </p:sp>
      <p:sp>
        <p:nvSpPr>
          <p:cNvPr id="6" name="Inhaltsplatzhalter 5">
            <a:extLst>
              <a:ext uri="{FF2B5EF4-FFF2-40B4-BE49-F238E27FC236}">
                <a16:creationId xmlns:a16="http://schemas.microsoft.com/office/drawing/2014/main" id="{E0573932-2E28-4983-A783-31E7D9BD1501}"/>
              </a:ext>
            </a:extLst>
          </p:cNvPr>
          <p:cNvSpPr>
            <a:spLocks noGrp="1"/>
          </p:cNvSpPr>
          <p:nvPr>
            <p:ph idx="1"/>
          </p:nvPr>
        </p:nvSpPr>
        <p:spPr/>
        <p:txBody>
          <a:bodyPr/>
          <a:lstStyle/>
          <a:p>
            <a:endParaRPr lang="de-AT" dirty="0"/>
          </a:p>
        </p:txBody>
      </p:sp>
      <p:sp>
        <p:nvSpPr>
          <p:cNvPr id="4" name="Foliennummernplatzhalter 3"/>
          <p:cNvSpPr>
            <a:spLocks noGrp="1"/>
          </p:cNvSpPr>
          <p:nvPr>
            <p:ph type="sldNum" sz="quarter" idx="12"/>
          </p:nvPr>
        </p:nvSpPr>
        <p:spPr/>
        <p:txBody>
          <a:bodyPr/>
          <a:lstStyle/>
          <a:p>
            <a:fld id="{01B12179-A94A-410D-B3FE-924BB8A7759E}" type="slidenum">
              <a:rPr lang="de-AT" smtClean="0"/>
              <a:pPr/>
              <a:t>109</a:t>
            </a:fld>
            <a:endParaRPr lang="de-AT" dirty="0"/>
          </a:p>
        </p:txBody>
      </p:sp>
      <p:pic>
        <p:nvPicPr>
          <p:cNvPr id="5" name="Grafik 4"/>
          <p:cNvPicPr>
            <a:picLocks noChangeAspect="1"/>
          </p:cNvPicPr>
          <p:nvPr/>
        </p:nvPicPr>
        <p:blipFill rotWithShape="1">
          <a:blip r:embed="rId3"/>
          <a:srcRect l="54725" t="27170" r="20863" b="14940"/>
          <a:stretch/>
        </p:blipFill>
        <p:spPr>
          <a:xfrm>
            <a:off x="2853958" y="1765723"/>
            <a:ext cx="3436084" cy="4392488"/>
          </a:xfrm>
          <a:prstGeom prst="rect">
            <a:avLst/>
          </a:prstGeom>
        </p:spPr>
      </p:pic>
      <p:sp>
        <p:nvSpPr>
          <p:cNvPr id="10" name="Rechteck 9">
            <a:extLst>
              <a:ext uri="{FF2B5EF4-FFF2-40B4-BE49-F238E27FC236}">
                <a16:creationId xmlns:a16="http://schemas.microsoft.com/office/drawing/2014/main" id="{0A14D593-4364-423C-9A2F-71FF37E5BF83}"/>
              </a:ext>
            </a:extLst>
          </p:cNvPr>
          <p:cNvSpPr/>
          <p:nvPr/>
        </p:nvSpPr>
        <p:spPr>
          <a:xfrm>
            <a:off x="596903" y="6442419"/>
            <a:ext cx="7920880" cy="319446"/>
          </a:xfrm>
          <a:prstGeom prst="rect">
            <a:avLst/>
          </a:prstGeom>
        </p:spPr>
        <p:txBody>
          <a:bodyPr wrap="square">
            <a:spAutoFit/>
          </a:bodyPr>
          <a:lstStyle/>
          <a:p>
            <a:pPr>
              <a:lnSpc>
                <a:spcPct val="80000"/>
              </a:lnSpc>
            </a:pPr>
            <a:r>
              <a:rPr lang="de-AT" altLang="de-DE" b="1" dirty="0">
                <a:solidFill>
                  <a:srgbClr val="0070C0"/>
                </a:solidFill>
              </a:rPr>
              <a:t>Formatvorlage befindet sich auf </a:t>
            </a:r>
            <a:r>
              <a:rPr lang="de-AT" altLang="de-DE" b="1" dirty="0" err="1">
                <a:solidFill>
                  <a:srgbClr val="0070C0"/>
                </a:solidFill>
              </a:rPr>
              <a:t>Eduvidual</a:t>
            </a:r>
            <a:endParaRPr lang="de-AT" altLang="de-DE" b="1" dirty="0">
              <a:solidFill>
                <a:srgbClr val="0070C0"/>
              </a:solidFill>
            </a:endParaRPr>
          </a:p>
        </p:txBody>
      </p:sp>
    </p:spTree>
    <p:extLst>
      <p:ext uri="{BB962C8B-B14F-4D97-AF65-F5344CB8AC3E}">
        <p14:creationId xmlns:p14="http://schemas.microsoft.com/office/powerpoint/2010/main" val="394886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Zeitschiene in Ursprung - Druck</a:t>
            </a:r>
            <a:endParaRPr lang="de-AT" sz="2400" b="1" dirty="0">
              <a:solidFill>
                <a:schemeClr val="tx1">
                  <a:lumMod val="85000"/>
                  <a:lumOff val="15000"/>
                </a:schemeClr>
              </a:solidFill>
            </a:endParaRPr>
          </a:p>
        </p:txBody>
      </p:sp>
      <p:sp>
        <p:nvSpPr>
          <p:cNvPr id="5" name="Inhaltsplatzhalter 4"/>
          <p:cNvSpPr>
            <a:spLocks noGrp="1"/>
          </p:cNvSpPr>
          <p:nvPr>
            <p:ph idx="1"/>
          </p:nvPr>
        </p:nvSpPr>
        <p:spPr>
          <a:xfrm>
            <a:off x="616400" y="1988841"/>
            <a:ext cx="8204072" cy="4275610"/>
          </a:xfrm>
        </p:spPr>
        <p:txBody>
          <a:bodyPr>
            <a:normAutofit lnSpcReduction="10000"/>
          </a:bodyPr>
          <a:lstStyle/>
          <a:p>
            <a:pPr marL="0" indent="0">
              <a:buNone/>
            </a:pPr>
            <a:r>
              <a:rPr lang="de-AT" sz="2600" b="1" dirty="0">
                <a:solidFill>
                  <a:srgbClr val="FF0000"/>
                </a:solidFill>
              </a:rPr>
              <a:t>Letztmöglicher Abgabetermin der DA</a:t>
            </a:r>
            <a:endParaRPr lang="de-AT" sz="2600" dirty="0">
              <a:solidFill>
                <a:srgbClr val="FF0000"/>
              </a:solidFill>
            </a:endParaRPr>
          </a:p>
          <a:p>
            <a:pPr marL="0" indent="0">
              <a:buNone/>
            </a:pPr>
            <a:endParaRPr lang="de-AT" sz="2000" b="1" dirty="0"/>
          </a:p>
          <a:p>
            <a:pPr marL="0" indent="0">
              <a:buNone/>
            </a:pPr>
            <a:r>
              <a:rPr lang="de-AT" sz="2000" b="1" dirty="0"/>
              <a:t>Abgabe an der Schule bis Freitag 15:00 </a:t>
            </a:r>
            <a:r>
              <a:rPr lang="de-AT" sz="2000" dirty="0"/>
              <a:t>(Datum lt. Jahresplan)</a:t>
            </a:r>
            <a:br>
              <a:rPr lang="de-AT" sz="2000" b="1" dirty="0"/>
            </a:br>
            <a:endParaRPr lang="de-AT" sz="2000" dirty="0"/>
          </a:p>
          <a:p>
            <a:pPr marL="457200" indent="-457200">
              <a:buFont typeface="+mj-lt"/>
              <a:buAutoNum type="arabicPeriod"/>
            </a:pPr>
            <a:r>
              <a:rPr lang="de-AT" sz="1900" b="1" dirty="0"/>
              <a:t>Hochladen der Diplomarbeiten in die DA Datenbank</a:t>
            </a:r>
            <a:endParaRPr lang="de-AT" sz="1900" dirty="0"/>
          </a:p>
          <a:p>
            <a:pPr marL="685800" lvl="1" indent="-342900">
              <a:buFont typeface="+mj-lt"/>
              <a:buAutoNum type="alphaLcParenR"/>
            </a:pPr>
            <a:r>
              <a:rPr lang="de-AT" dirty="0"/>
              <a:t>Jedes Team lädt eine digitale Version als Pfd. in die Diplomarbeitsdatenbank.</a:t>
            </a:r>
            <a:endParaRPr lang="de-AT" sz="2000" dirty="0"/>
          </a:p>
          <a:p>
            <a:pPr marL="457200" lvl="0" indent="-457200">
              <a:buFont typeface="+mj-lt"/>
              <a:buAutoNum type="arabicPeriod"/>
            </a:pPr>
            <a:r>
              <a:rPr lang="de-AT" sz="1900" b="1" dirty="0"/>
              <a:t>Die Diplomarbeit muss;</a:t>
            </a:r>
          </a:p>
          <a:p>
            <a:pPr marL="685800" lvl="1" indent="-342900">
              <a:buFont typeface="+mj-lt"/>
              <a:buAutoNum type="alphaLcParenR"/>
            </a:pPr>
            <a:r>
              <a:rPr lang="de-AT" dirty="0"/>
              <a:t>in gedruckter Form, als Hardcover für die Bibliothek und einmal nach Wünschen der Betreuer / die Betreuerin, </a:t>
            </a:r>
            <a:endParaRPr lang="de-AT" sz="1600" dirty="0"/>
          </a:p>
          <a:p>
            <a:pPr marL="685800" lvl="1" indent="-342900">
              <a:buFont typeface="+mj-lt"/>
              <a:buAutoNum type="alphaLcParenR"/>
            </a:pPr>
            <a:r>
              <a:rPr lang="de-AT" dirty="0"/>
              <a:t>sowie als Pfd., auf CD gebrannt, mit Namen, Jahrgang und Titel der Diplomarbeit im Sekretariat abgegeben werden.</a:t>
            </a:r>
            <a:endParaRPr lang="de-AT" sz="1600" dirty="0"/>
          </a:p>
          <a:p>
            <a:pPr marL="457200" lvl="0" indent="-457200">
              <a:buFont typeface="+mj-lt"/>
              <a:buAutoNum type="arabicPeriod"/>
            </a:pPr>
            <a:r>
              <a:rPr lang="de-AT" sz="1900" b="1" dirty="0"/>
              <a:t>Das Betreuungsprotokoll </a:t>
            </a:r>
            <a:br>
              <a:rPr lang="de-AT" sz="1900" b="1" dirty="0"/>
            </a:br>
            <a:r>
              <a:rPr lang="de-AT" sz="1900" b="1" dirty="0"/>
              <a:t>	</a:t>
            </a:r>
            <a:r>
              <a:rPr lang="de-AT" sz="1800" dirty="0"/>
              <a:t>muss beim Betreuer, der Betreuerin abgegeben werden, bzw. bis Freitag vor 	den Osterferien in deren Postfach geworfen werden.</a:t>
            </a:r>
          </a:p>
          <a:p>
            <a:pPr marL="0" indent="0">
              <a:lnSpc>
                <a:spcPct val="80000"/>
              </a:lnSpc>
              <a:buNone/>
            </a:pPr>
            <a:endParaRPr lang="de-AT" dirty="0"/>
          </a:p>
        </p:txBody>
      </p:sp>
      <p:sp>
        <p:nvSpPr>
          <p:cNvPr id="10" name="Foliennummernplatzhalter 9"/>
          <p:cNvSpPr>
            <a:spLocks noGrp="1"/>
          </p:cNvSpPr>
          <p:nvPr>
            <p:ph type="sldNum" sz="quarter" idx="12"/>
          </p:nvPr>
        </p:nvSpPr>
        <p:spPr/>
        <p:txBody>
          <a:bodyPr/>
          <a:lstStyle/>
          <a:p>
            <a:fld id="{01B12179-A94A-410D-B3FE-924BB8A7759E}" type="slidenum">
              <a:rPr lang="de-AT" smtClean="0"/>
              <a:pPr/>
              <a:t>11</a:t>
            </a:fld>
            <a:endParaRPr lang="de-AT" dirty="0"/>
          </a:p>
        </p:txBody>
      </p:sp>
    </p:spTree>
    <p:extLst>
      <p:ext uri="{BB962C8B-B14F-4D97-AF65-F5344CB8AC3E}">
        <p14:creationId xmlns:p14="http://schemas.microsoft.com/office/powerpoint/2010/main" val="295584503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Abstract</a:t>
            </a:r>
          </a:p>
        </p:txBody>
      </p:sp>
      <p:sp>
        <p:nvSpPr>
          <p:cNvPr id="5" name="Inhaltsplatzhalter 4">
            <a:extLst>
              <a:ext uri="{FF2B5EF4-FFF2-40B4-BE49-F238E27FC236}">
                <a16:creationId xmlns:a16="http://schemas.microsoft.com/office/drawing/2014/main" id="{6D19E6D4-80FB-4FDD-8596-19A8DB0237B4}"/>
              </a:ext>
            </a:extLst>
          </p:cNvPr>
          <p:cNvSpPr>
            <a:spLocks noGrp="1"/>
          </p:cNvSpPr>
          <p:nvPr>
            <p:ph idx="1"/>
          </p:nvPr>
        </p:nvSpPr>
        <p:spPr/>
        <p:txBody>
          <a:bodyPr>
            <a:normAutofit lnSpcReduction="10000"/>
          </a:bodyPr>
          <a:lstStyle/>
          <a:p>
            <a:pPr marL="0" lvl="1" indent="0">
              <a:buNone/>
            </a:pPr>
            <a:r>
              <a:rPr lang="de-AT" sz="2800" dirty="0"/>
              <a:t>„Abstract ist in deutscher sowie in einer besuchten lebenden Fremdsprache abzufassen und ist der „Steckbrief“ der Diplomarbeit; es enthält kurze und prägnante Informationen über den Inhalt der Arbeit (…).“</a:t>
            </a:r>
            <a:r>
              <a:rPr lang="de-AT" sz="2800" baseline="30000" dirty="0"/>
              <a:t>26</a:t>
            </a:r>
          </a:p>
          <a:p>
            <a:pPr marL="0" lvl="1"/>
            <a:endParaRPr lang="de-AT" sz="1200" dirty="0"/>
          </a:p>
          <a:p>
            <a:pPr marL="400050" lvl="1" indent="-342900"/>
            <a:r>
              <a:rPr lang="de-AT" sz="2400" dirty="0"/>
              <a:t>Der am meist gelesene Teil einer schriftlichen Arbeit</a:t>
            </a:r>
          </a:p>
          <a:p>
            <a:pPr marL="400050" lvl="1" indent="-342900"/>
            <a:r>
              <a:rPr lang="de-AT" sz="2400" dirty="0"/>
              <a:t>Enthält Informationen zum Hintergrund, der Methode, den Ergebnissen und den Schlussfolgerungen  der Arbeit. </a:t>
            </a:r>
          </a:p>
          <a:p>
            <a:pPr marL="400050" lvl="1" indent="-342900"/>
            <a:r>
              <a:rPr lang="de-AT" sz="2400" dirty="0"/>
              <a:t>Soll maximal 1 Seite lang sein</a:t>
            </a:r>
          </a:p>
          <a:p>
            <a:pPr marL="400050" lvl="1" indent="-342900"/>
            <a:r>
              <a:rPr lang="de-AT" sz="2400" dirty="0"/>
              <a:t>Das Abstract wird am Ende der Arbeit verfasst</a:t>
            </a:r>
          </a:p>
          <a:p>
            <a:pPr marL="0" lvl="1" indent="0">
              <a:buNone/>
            </a:pPr>
            <a:endParaRPr lang="de-AT" sz="1200" b="1" dirty="0">
              <a:solidFill>
                <a:srgbClr val="FF0000"/>
              </a:solidFill>
            </a:endParaRPr>
          </a:p>
          <a:p>
            <a:pPr marL="0" lvl="1" indent="0">
              <a:buNone/>
            </a:pPr>
            <a:r>
              <a:rPr lang="de-AT" sz="2400" b="1" dirty="0">
                <a:solidFill>
                  <a:srgbClr val="FF0000"/>
                </a:solidFill>
              </a:rPr>
              <a:t>Auf dem Abstract darf sich noch keine Seitenangabe befinden</a:t>
            </a:r>
            <a:endParaRPr lang="de-AT" sz="2000" dirty="0">
              <a:solidFill>
                <a:srgbClr val="424242"/>
              </a:solidFill>
            </a:endParaRP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26	Diplomarbeit Neu 2013, 28  </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110</a:t>
            </a:fld>
            <a:endParaRPr lang="de-AT"/>
          </a:p>
        </p:txBody>
      </p:sp>
    </p:spTree>
    <p:extLst>
      <p:ext uri="{BB962C8B-B14F-4D97-AF65-F5344CB8AC3E}">
        <p14:creationId xmlns:p14="http://schemas.microsoft.com/office/powerpoint/2010/main" val="117799856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Abstract</a:t>
            </a:r>
          </a:p>
        </p:txBody>
      </p:sp>
      <p:sp>
        <p:nvSpPr>
          <p:cNvPr id="6" name="Inhaltsplatzhalter 5">
            <a:extLst>
              <a:ext uri="{FF2B5EF4-FFF2-40B4-BE49-F238E27FC236}">
                <a16:creationId xmlns:a16="http://schemas.microsoft.com/office/drawing/2014/main" id="{167037AC-9655-4F48-A6D2-C108DE985CEF}"/>
              </a:ext>
            </a:extLst>
          </p:cNvPr>
          <p:cNvSpPr>
            <a:spLocks noGrp="1"/>
          </p:cNvSpPr>
          <p:nvPr>
            <p:ph idx="1"/>
          </p:nvPr>
        </p:nvSpPr>
        <p:spPr/>
        <p:txBody>
          <a:bodyPr/>
          <a:lstStyle/>
          <a:p>
            <a:pPr marL="0" lvl="1" indent="0">
              <a:buNone/>
            </a:pPr>
            <a:r>
              <a:rPr lang="de-AT" sz="2800" dirty="0"/>
              <a:t>Folgende Fragen sollen im Abstract kurz und prägnant beantwortet werden:</a:t>
            </a:r>
          </a:p>
          <a:p>
            <a:pPr lvl="1" indent="-457200">
              <a:buFont typeface="+mj-lt"/>
              <a:buAutoNum type="arabicPeriod"/>
            </a:pPr>
            <a:r>
              <a:rPr lang="de-AT" sz="2400" b="1" dirty="0"/>
              <a:t>Hintergrund:</a:t>
            </a:r>
            <a:br>
              <a:rPr lang="de-AT" sz="2400" dirty="0"/>
            </a:br>
            <a:r>
              <a:rPr lang="de-AT" sz="2400" dirty="0"/>
              <a:t>Warum wurde diese Arbeit geschrieben?</a:t>
            </a:r>
          </a:p>
          <a:p>
            <a:pPr lvl="1" indent="-457200">
              <a:buFont typeface="+mj-lt"/>
              <a:buAutoNum type="arabicPeriod"/>
            </a:pPr>
            <a:r>
              <a:rPr lang="de-AT" sz="2400" b="1" dirty="0"/>
              <a:t>Methode:</a:t>
            </a:r>
            <a:br>
              <a:rPr lang="de-AT" sz="2400" dirty="0"/>
            </a:br>
            <a:r>
              <a:rPr lang="de-AT" sz="2400" dirty="0"/>
              <a:t>Welche Methoden wurden angewandt?</a:t>
            </a:r>
          </a:p>
          <a:p>
            <a:pPr lvl="1" indent="-457200">
              <a:buFont typeface="+mj-lt"/>
              <a:buAutoNum type="arabicPeriod"/>
            </a:pPr>
            <a:r>
              <a:rPr lang="de-AT" sz="2400" b="1" dirty="0"/>
              <a:t>Ergebnisse:</a:t>
            </a:r>
            <a:br>
              <a:rPr lang="de-AT" sz="2400" dirty="0"/>
            </a:br>
            <a:r>
              <a:rPr lang="de-AT" sz="2400" dirty="0"/>
              <a:t>Was sind die wichtigsten Ergebnisse?</a:t>
            </a:r>
          </a:p>
          <a:p>
            <a:pPr lvl="1" indent="-457200">
              <a:buFont typeface="+mj-lt"/>
              <a:buAutoNum type="arabicPeriod"/>
            </a:pPr>
            <a:r>
              <a:rPr lang="de-AT" sz="2400" b="1" dirty="0"/>
              <a:t>Schlussfolgerung:</a:t>
            </a:r>
            <a:br>
              <a:rPr lang="de-AT" sz="2400" dirty="0"/>
            </a:br>
            <a:r>
              <a:rPr lang="de-AT" sz="2400" dirty="0"/>
              <a:t>Welche Schlussfolgerungen werden daraus gezogen?</a:t>
            </a:r>
          </a:p>
          <a:p>
            <a:pPr marL="0" lvl="1"/>
            <a:endParaRPr lang="de-AT" sz="2400" b="1" dirty="0">
              <a:solidFill>
                <a:srgbClr val="424242"/>
              </a:solidFill>
            </a:endParaRPr>
          </a:p>
          <a:p>
            <a:pPr marL="0" lvl="1" indent="0">
              <a:buNone/>
            </a:pPr>
            <a:r>
              <a:rPr lang="de-AT" sz="2400" b="1" dirty="0">
                <a:solidFill>
                  <a:srgbClr val="FF0000"/>
                </a:solidFill>
              </a:rPr>
              <a:t>Das Abstract soll neugierig machen auf mehr!!</a:t>
            </a:r>
            <a:endParaRPr lang="de-AT" sz="2000" dirty="0">
              <a:solidFill>
                <a:srgbClr val="424242"/>
              </a:solidFill>
            </a:endParaRP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111</a:t>
            </a:fld>
            <a:endParaRPr lang="de-AT"/>
          </a:p>
        </p:txBody>
      </p:sp>
    </p:spTree>
    <p:extLst>
      <p:ext uri="{BB962C8B-B14F-4D97-AF65-F5344CB8AC3E}">
        <p14:creationId xmlns:p14="http://schemas.microsoft.com/office/powerpoint/2010/main" val="143639583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Danksagung</a:t>
            </a:r>
          </a:p>
        </p:txBody>
      </p:sp>
      <p:sp>
        <p:nvSpPr>
          <p:cNvPr id="5" name="Inhaltsplatzhalter 4">
            <a:extLst>
              <a:ext uri="{FF2B5EF4-FFF2-40B4-BE49-F238E27FC236}">
                <a16:creationId xmlns:a16="http://schemas.microsoft.com/office/drawing/2014/main" id="{F4A55325-BC4D-45BC-A08A-0966F10046A4}"/>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pPr marL="0" lvl="1"/>
            <a:r>
              <a:rPr lang="de-AT" sz="1200" dirty="0"/>
              <a:t>30	Diplomarbeit Neu 2013, 28</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112</a:t>
            </a:fld>
            <a:endParaRPr lang="de-AT"/>
          </a:p>
        </p:txBody>
      </p:sp>
      <p:sp>
        <p:nvSpPr>
          <p:cNvPr id="4" name="Textfeld 3"/>
          <p:cNvSpPr txBox="1"/>
          <p:nvPr/>
        </p:nvSpPr>
        <p:spPr>
          <a:xfrm>
            <a:off x="683568" y="1484784"/>
            <a:ext cx="7992888" cy="4708981"/>
          </a:xfrm>
          <a:prstGeom prst="rect">
            <a:avLst/>
          </a:prstGeom>
          <a:noFill/>
        </p:spPr>
        <p:txBody>
          <a:bodyPr wrap="square" rtlCol="0">
            <a:spAutoFit/>
          </a:bodyPr>
          <a:lstStyle/>
          <a:p>
            <a:endParaRPr lang="de-AT" sz="2000" dirty="0">
              <a:solidFill>
                <a:srgbClr val="424242"/>
              </a:solidFill>
            </a:endParaRPr>
          </a:p>
          <a:p>
            <a:endParaRPr lang="de-AT" sz="2000" dirty="0">
              <a:solidFill>
                <a:srgbClr val="424242"/>
              </a:solidFill>
            </a:endParaRPr>
          </a:p>
          <a:p>
            <a:pPr algn="ctr"/>
            <a:endParaRPr lang="de-AT" sz="3200" dirty="0">
              <a:solidFill>
                <a:srgbClr val="424242"/>
              </a:solidFill>
            </a:endParaRPr>
          </a:p>
          <a:p>
            <a:pPr algn="ctr"/>
            <a:endParaRPr lang="de-AT" sz="3200" dirty="0">
              <a:solidFill>
                <a:srgbClr val="424242"/>
              </a:solidFill>
            </a:endParaRPr>
          </a:p>
          <a:p>
            <a:pPr algn="ctr"/>
            <a:r>
              <a:rPr lang="de-AT" sz="3200" dirty="0"/>
              <a:t>„Danksagung an Personen und Institutionen, die das Entstehen der Diplomarbeit unterstützt haben.“</a:t>
            </a:r>
            <a:r>
              <a:rPr lang="de-AT" sz="3200" baseline="30000" dirty="0"/>
              <a:t>30</a:t>
            </a: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p:txBody>
      </p:sp>
    </p:spTree>
    <p:extLst>
      <p:ext uri="{BB962C8B-B14F-4D97-AF65-F5344CB8AC3E}">
        <p14:creationId xmlns:p14="http://schemas.microsoft.com/office/powerpoint/2010/main" val="363117049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Vorwort</a:t>
            </a:r>
          </a:p>
        </p:txBody>
      </p:sp>
      <p:sp>
        <p:nvSpPr>
          <p:cNvPr id="5" name="Inhaltsplatzhalter 4">
            <a:extLst>
              <a:ext uri="{FF2B5EF4-FFF2-40B4-BE49-F238E27FC236}">
                <a16:creationId xmlns:a16="http://schemas.microsoft.com/office/drawing/2014/main" id="{E15E8F06-FD55-4A98-B04B-16880AFD3630}"/>
              </a:ext>
            </a:extLst>
          </p:cNvPr>
          <p:cNvSpPr>
            <a:spLocks noGrp="1"/>
          </p:cNvSpPr>
          <p:nvPr>
            <p:ph idx="1"/>
          </p:nvPr>
        </p:nvSpPr>
        <p:spPr/>
        <p:txBody>
          <a:bodyPr/>
          <a:lstStyle/>
          <a:p>
            <a:pPr marL="0" indent="0">
              <a:buNone/>
            </a:pPr>
            <a:endParaRPr lang="de-AT" sz="2800" dirty="0"/>
          </a:p>
          <a:p>
            <a:pPr marL="0" indent="0">
              <a:buNone/>
            </a:pPr>
            <a:r>
              <a:rPr lang="de-AT" sz="2800" dirty="0"/>
              <a:t>„Vorwort beschreibt den Anlass und die Entstehungsgeschichte der Arbeit sowie den Arbeitsprozess (persönliche Stellungnahme zur Arbeit). Es ist zu empfehlen, das Vorwort erst nach dem Schreiben des Hauptteiles zu verfassen.“</a:t>
            </a:r>
            <a:r>
              <a:rPr lang="de-AT" sz="2800" baseline="30000" dirty="0"/>
              <a:t>27</a:t>
            </a:r>
          </a:p>
          <a:p>
            <a:pPr marL="0" indent="0">
              <a:buNone/>
            </a:pPr>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pPr marL="0" lvl="1" indent="0">
              <a:buNone/>
            </a:pPr>
            <a:r>
              <a:rPr lang="de-AT" sz="2400" b="1" dirty="0">
                <a:solidFill>
                  <a:srgbClr val="FF0000"/>
                </a:solidFill>
              </a:rPr>
              <a:t>Auf dem Vorwort darf sich noch keine Seitenangabe befinden!!</a:t>
            </a:r>
            <a:endParaRPr lang="de-AT" sz="2400" dirty="0">
              <a:solidFill>
                <a:prstClr val="black"/>
              </a:solidFill>
            </a:endParaRP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27	Diplomarbeit Neu 2013, 28 &amp; 30</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113</a:t>
            </a:fld>
            <a:endParaRPr lang="de-AT"/>
          </a:p>
        </p:txBody>
      </p:sp>
    </p:spTree>
    <p:extLst>
      <p:ext uri="{BB962C8B-B14F-4D97-AF65-F5344CB8AC3E}">
        <p14:creationId xmlns:p14="http://schemas.microsoft.com/office/powerpoint/2010/main" val="5871009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Inhaltsverzeichnis</a:t>
            </a:r>
          </a:p>
        </p:txBody>
      </p:sp>
      <p:sp>
        <p:nvSpPr>
          <p:cNvPr id="5" name="Inhaltsplatzhalter 4">
            <a:extLst>
              <a:ext uri="{FF2B5EF4-FFF2-40B4-BE49-F238E27FC236}">
                <a16:creationId xmlns:a16="http://schemas.microsoft.com/office/drawing/2014/main" id="{3CE3532E-BBAC-46CE-945A-FF6B7BD42E82}"/>
              </a:ext>
            </a:extLst>
          </p:cNvPr>
          <p:cNvSpPr>
            <a:spLocks noGrp="1"/>
          </p:cNvSpPr>
          <p:nvPr>
            <p:ph idx="1"/>
          </p:nvPr>
        </p:nvSpPr>
        <p:spPr/>
        <p:txBody>
          <a:bodyPr/>
          <a:lstStyle/>
          <a:p>
            <a:pPr marL="0" indent="0">
              <a:buNone/>
            </a:pPr>
            <a:r>
              <a:rPr lang="de-AT" sz="2000" dirty="0"/>
              <a:t>Inhaltsverzeichnis gibt den Aufbau der Arbeit wieder. Ab hier beginnt die Seitennummerierung. Eine ansprechende und Übersichtliche Gestaltung des Inhaltsverzeichnisses stimmt die/den </a:t>
            </a:r>
            <a:r>
              <a:rPr lang="de-AT" sz="2000" dirty="0" err="1"/>
              <a:t>LeserIn</a:t>
            </a:r>
            <a:r>
              <a:rPr lang="de-AT" sz="2000" dirty="0"/>
              <a:t> positiv auf die Arbeit ein.“</a:t>
            </a:r>
            <a:r>
              <a:rPr lang="de-AT" sz="2000" baseline="30000" dirty="0"/>
              <a:t>28</a:t>
            </a:r>
          </a:p>
          <a:p>
            <a:endParaRPr lang="de-AT" sz="1800" dirty="0"/>
          </a:p>
          <a:p>
            <a:pPr marL="898525" indent="-454025">
              <a:buFont typeface="Wingdings" panose="05000000000000000000" pitchFamily="2" charset="2"/>
              <a:buChar char="Ø"/>
            </a:pPr>
            <a:r>
              <a:rPr lang="de-AT" sz="2000" dirty="0"/>
              <a:t>„Kündigt an, wie der Text aufgebaut ist</a:t>
            </a:r>
          </a:p>
          <a:p>
            <a:pPr marL="898525" indent="-454025">
              <a:buFont typeface="Wingdings" panose="05000000000000000000" pitchFamily="2" charset="2"/>
              <a:buChar char="Ø"/>
            </a:pPr>
            <a:r>
              <a:rPr lang="de-AT" sz="2000" dirty="0"/>
              <a:t>Die Logik der Behandlung des Themas wird abgebildet</a:t>
            </a:r>
          </a:p>
          <a:p>
            <a:pPr marL="898525" indent="-454025">
              <a:buFont typeface="Wingdings" panose="05000000000000000000" pitchFamily="2" charset="2"/>
              <a:buChar char="Ø"/>
            </a:pPr>
            <a:r>
              <a:rPr lang="de-AT" sz="2000" dirty="0"/>
              <a:t>Kapitelüberschriften geben eine eindeutige Vorstellung davon, was in einem Kapitel behandelt wird =&gt; Ermöglicht dem Leser nach Interesse Inhalte auszuwählen.</a:t>
            </a:r>
          </a:p>
          <a:p>
            <a:pPr marL="898525" indent="-454025">
              <a:buFont typeface="Wingdings" panose="05000000000000000000" pitchFamily="2" charset="2"/>
              <a:buChar char="Ø"/>
            </a:pPr>
            <a:r>
              <a:rPr lang="de-AT" sz="2000" dirty="0"/>
              <a:t>Die Gliederungspunkte des Themas sollen vollständig und entsprechend gewichtet abgedeckt sein.“</a:t>
            </a:r>
            <a:r>
              <a:rPr lang="de-AT" sz="2000" baseline="30000" dirty="0"/>
              <a:t>29</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28	Diplomarbeit Neu 2013, 28</a:t>
            </a:r>
          </a:p>
          <a:p>
            <a:pPr marL="0" lvl="1"/>
            <a:r>
              <a:rPr lang="de-AT" sz="1200" dirty="0"/>
              <a:t>29	</a:t>
            </a:r>
            <a:r>
              <a:rPr lang="de-AT" sz="1200" dirty="0" err="1"/>
              <a:t>Unteregger</a:t>
            </a:r>
            <a:r>
              <a:rPr lang="de-AT" sz="1200" dirty="0"/>
              <a:t> 2013, 11</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114</a:t>
            </a:fld>
            <a:endParaRPr lang="de-AT"/>
          </a:p>
        </p:txBody>
      </p:sp>
    </p:spTree>
    <p:extLst>
      <p:ext uri="{BB962C8B-B14F-4D97-AF65-F5344CB8AC3E}">
        <p14:creationId xmlns:p14="http://schemas.microsoft.com/office/powerpoint/2010/main" val="407566295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br>
              <a:rPr lang="de-AT" sz="2800" b="1" dirty="0"/>
            </a:br>
            <a:r>
              <a:rPr lang="de-AT" sz="2800" b="1" dirty="0"/>
              <a:t>			</a:t>
            </a:r>
            <a:r>
              <a:rPr lang="de-AT" sz="2400" b="1" dirty="0">
                <a:solidFill>
                  <a:schemeClr val="tx1"/>
                </a:solidFill>
              </a:rPr>
              <a:t>Inhaltsverzeichnis</a:t>
            </a:r>
            <a:r>
              <a:rPr lang="de-AT" sz="2400" b="1" dirty="0"/>
              <a:t>-</a:t>
            </a:r>
            <a:r>
              <a:rPr lang="de-AT" sz="2400" b="1" dirty="0">
                <a:solidFill>
                  <a:schemeClr val="tx1"/>
                </a:solidFill>
              </a:rPr>
              <a:t> Beispiel</a:t>
            </a:r>
          </a:p>
        </p:txBody>
      </p:sp>
      <p:sp>
        <p:nvSpPr>
          <p:cNvPr id="6" name="Inhaltsplatzhalter 5">
            <a:extLst>
              <a:ext uri="{FF2B5EF4-FFF2-40B4-BE49-F238E27FC236}">
                <a16:creationId xmlns:a16="http://schemas.microsoft.com/office/drawing/2014/main" id="{6623EBA9-E776-4171-AA41-2A87744DD26F}"/>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115</a:t>
            </a:fld>
            <a:endParaRPr lang="de-AT"/>
          </a:p>
        </p:txBody>
      </p:sp>
      <p:sp>
        <p:nvSpPr>
          <p:cNvPr id="4" name="Textfeld 3"/>
          <p:cNvSpPr txBox="1"/>
          <p:nvPr/>
        </p:nvSpPr>
        <p:spPr>
          <a:xfrm>
            <a:off x="683568" y="1484784"/>
            <a:ext cx="7992888" cy="5262979"/>
          </a:xfrm>
          <a:prstGeom prst="rect">
            <a:avLst/>
          </a:prstGeom>
          <a:noFill/>
        </p:spPr>
        <p:txBody>
          <a:bodyPr wrap="square" rtlCol="0">
            <a:spAutoFit/>
          </a:bodyPr>
          <a:lstStyle/>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lvl="1"/>
            <a:endParaRPr lang="de-AT" dirty="0">
              <a:solidFill>
                <a:prstClr val="black"/>
              </a:solidFill>
            </a:endParaRPr>
          </a:p>
          <a:p>
            <a:pPr marL="742950" lvl="1" indent="-285750">
              <a:buFont typeface="Arial" panose="020B0604020202020204" pitchFamily="34" charset="0"/>
              <a:buChar char="•"/>
            </a:pPr>
            <a:endParaRPr lang="de-AT" dirty="0">
              <a:solidFill>
                <a:prstClr val="black"/>
              </a:solidFill>
            </a:endParaRPr>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24752" t="24411" r="24381" b="12975"/>
          <a:stretch/>
        </p:blipFill>
        <p:spPr bwMode="auto">
          <a:xfrm>
            <a:off x="1115616" y="1956033"/>
            <a:ext cx="6580842"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665777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br>
              <a:rPr lang="de-AT" sz="2800" b="1" dirty="0">
                <a:solidFill>
                  <a:schemeClr val="tx1"/>
                </a:solidFill>
              </a:rPr>
            </a:br>
            <a:r>
              <a:rPr lang="de-AT" sz="2800" b="1" dirty="0"/>
              <a:t>			</a:t>
            </a:r>
            <a:r>
              <a:rPr lang="de-AT" sz="2400" b="1" dirty="0">
                <a:solidFill>
                  <a:schemeClr val="tx1"/>
                </a:solidFill>
              </a:rPr>
              <a:t>Abkürzungsverzeichnis</a:t>
            </a:r>
          </a:p>
        </p:txBody>
      </p:sp>
      <p:sp>
        <p:nvSpPr>
          <p:cNvPr id="6" name="Inhaltsplatzhalter 5">
            <a:extLst>
              <a:ext uri="{FF2B5EF4-FFF2-40B4-BE49-F238E27FC236}">
                <a16:creationId xmlns:a16="http://schemas.microsoft.com/office/drawing/2014/main" id="{1F2B9310-1414-489F-98B9-01DBEAD85971}"/>
              </a:ext>
            </a:extLst>
          </p:cNvPr>
          <p:cNvSpPr>
            <a:spLocks noGrp="1"/>
          </p:cNvSpPr>
          <p:nvPr>
            <p:ph idx="1"/>
          </p:nvPr>
        </p:nvSpPr>
        <p:spPr/>
        <p:txBody>
          <a:bodyPr/>
          <a:lstStyle/>
          <a:p>
            <a:pPr marL="0" indent="0">
              <a:buNone/>
            </a:pPr>
            <a:r>
              <a:rPr lang="de-AT" sz="2400" dirty="0"/>
              <a:t>Das Abkürzungsverzeichnis ist nur notwendig, wenn in einer Diplomarbeit </a:t>
            </a:r>
            <a:r>
              <a:rPr lang="de-AT" sz="2400" dirty="0">
                <a:solidFill>
                  <a:srgbClr val="FF0000"/>
                </a:solidFill>
              </a:rPr>
              <a:t>mehr als 5</a:t>
            </a:r>
            <a:r>
              <a:rPr lang="de-AT" sz="2400" dirty="0">
                <a:solidFill>
                  <a:srgbClr val="424242"/>
                </a:solidFill>
              </a:rPr>
              <a:t> </a:t>
            </a:r>
            <a:r>
              <a:rPr lang="de-AT" sz="2400" dirty="0"/>
              <a:t>fachspezifische Abkürzungen vorkommen.</a:t>
            </a:r>
            <a:endParaRPr lang="de-AT" sz="2000" dirty="0"/>
          </a:p>
          <a:p>
            <a:pPr marL="0" indent="0">
              <a:buNone/>
            </a:pPr>
            <a:r>
              <a:rPr lang="de-AT" sz="2400" dirty="0"/>
              <a:t>Bei der ersten Verwendung wird das Wort ausgeschrieben und die Abkürzung nachfolgend (in Klammern) geschrieben. Anschließend wird nur noch die Abkürzung verwendet! </a:t>
            </a:r>
          </a:p>
          <a:p>
            <a:endParaRPr lang="de-AT" sz="2400" dirty="0"/>
          </a:p>
          <a:p>
            <a:pPr marL="0" indent="0">
              <a:buNone/>
            </a:pPr>
            <a:r>
              <a:rPr lang="de-AT" sz="2400" dirty="0"/>
              <a:t>Beispiel: Elektrokardiographie (EKG)</a:t>
            </a:r>
          </a:p>
          <a:p>
            <a:endParaRPr lang="de-AT" sz="2400" dirty="0">
              <a:solidFill>
                <a:srgbClr val="424242"/>
              </a:solidFill>
            </a:endParaRPr>
          </a:p>
          <a:p>
            <a:pPr marL="0" indent="0">
              <a:buNone/>
            </a:pPr>
            <a:r>
              <a:rPr lang="de-AT" sz="2400" b="1" dirty="0">
                <a:solidFill>
                  <a:srgbClr val="FF0000"/>
                </a:solidFill>
              </a:rPr>
              <a:t>Abkürzungen wie: z.B., usw., etc., u.a., … zählen hier nicht dazu!!</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116</a:t>
            </a:fld>
            <a:endParaRPr lang="de-AT"/>
          </a:p>
        </p:txBody>
      </p:sp>
    </p:spTree>
    <p:extLst>
      <p:ext uri="{BB962C8B-B14F-4D97-AF65-F5344CB8AC3E}">
        <p14:creationId xmlns:p14="http://schemas.microsoft.com/office/powerpoint/2010/main" val="144783557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Einleitung</a:t>
            </a:r>
          </a:p>
        </p:txBody>
      </p:sp>
      <p:sp>
        <p:nvSpPr>
          <p:cNvPr id="5" name="Inhaltsplatzhalter 4">
            <a:extLst>
              <a:ext uri="{FF2B5EF4-FFF2-40B4-BE49-F238E27FC236}">
                <a16:creationId xmlns:a16="http://schemas.microsoft.com/office/drawing/2014/main" id="{60048597-D47C-4424-AC8B-7D6C295A2700}"/>
              </a:ext>
            </a:extLst>
          </p:cNvPr>
          <p:cNvSpPr>
            <a:spLocks noGrp="1"/>
          </p:cNvSpPr>
          <p:nvPr>
            <p:ph idx="1"/>
          </p:nvPr>
        </p:nvSpPr>
        <p:spPr/>
        <p:txBody>
          <a:bodyPr>
            <a:normAutofit/>
          </a:bodyPr>
          <a:lstStyle/>
          <a:p>
            <a:pPr marL="0" indent="0">
              <a:buNone/>
            </a:pPr>
            <a:r>
              <a:rPr lang="de-AT" sz="2000" dirty="0"/>
              <a:t>„Mit der Einleitung beginnt der eigentliche Inhalt der Arbeit. Es werden die Wahl des Themas und das Interesse an der Problemstellung begründet, in die Problemstellung und ihre Fragestellungen eingeführt, sowie die Methode und Verfahrensweisen erläutert. Die Einleitung sollte die/den </a:t>
            </a:r>
            <a:r>
              <a:rPr lang="de-AT" sz="2000" dirty="0" err="1"/>
              <a:t>LeserIn</a:t>
            </a:r>
            <a:r>
              <a:rPr lang="de-AT" sz="2000" dirty="0"/>
              <a:t> für die vorliegende Arbeit interessieren.“</a:t>
            </a:r>
            <a:r>
              <a:rPr lang="de-AT" sz="2000" baseline="30000" dirty="0"/>
              <a:t>31</a:t>
            </a:r>
            <a:endParaRPr lang="de-AT" sz="2000" dirty="0"/>
          </a:p>
          <a:p>
            <a:pPr marL="342900" indent="-342900"/>
            <a:endParaRPr lang="de-AT" sz="2000" dirty="0"/>
          </a:p>
          <a:p>
            <a:pPr marL="342900" indent="-342900">
              <a:buFont typeface="Wingdings" panose="05000000000000000000" pitchFamily="2" charset="2"/>
              <a:buChar char="Ø"/>
            </a:pPr>
            <a:r>
              <a:rPr lang="de-AT" sz="2000" dirty="0"/>
              <a:t>Die Relevanz, Motivation und Zielsetzung der Arbeit wird erläutert.</a:t>
            </a:r>
          </a:p>
          <a:p>
            <a:pPr marL="342900" indent="-342900">
              <a:buFont typeface="Wingdings" panose="05000000000000000000" pitchFamily="2" charset="2"/>
              <a:buChar char="Ø"/>
            </a:pPr>
            <a:r>
              <a:rPr lang="de-AT" sz="2000" dirty="0"/>
              <a:t>Der theoretische Hintergrund des Forschungsthemas wird beschrieben.</a:t>
            </a:r>
          </a:p>
          <a:p>
            <a:pPr marL="342900" indent="-342900">
              <a:buFont typeface="Wingdings" panose="05000000000000000000" pitchFamily="2" charset="2"/>
              <a:buChar char="Ø"/>
            </a:pPr>
            <a:r>
              <a:rPr lang="de-AT" sz="2000" dirty="0"/>
              <a:t>Das Forschungsdesign wird begründet dargelegt.</a:t>
            </a:r>
          </a:p>
          <a:p>
            <a:pPr marL="342900" indent="-342900">
              <a:buFont typeface="Wingdings" panose="05000000000000000000" pitchFamily="2" charset="2"/>
              <a:buChar char="Ø"/>
            </a:pPr>
            <a:r>
              <a:rPr lang="de-AT" sz="2000" dirty="0"/>
              <a:t>Am Ende der Einleitung werden die Forschungsfrage und die Hypothesen aufgestellt.</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31	Diplomarbeit Neu 2013, 28</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117</a:t>
            </a:fld>
            <a:endParaRPr lang="de-AT"/>
          </a:p>
        </p:txBody>
      </p:sp>
    </p:spTree>
    <p:extLst>
      <p:ext uri="{BB962C8B-B14F-4D97-AF65-F5344CB8AC3E}">
        <p14:creationId xmlns:p14="http://schemas.microsoft.com/office/powerpoint/2010/main" val="131255465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Hauptteil</a:t>
            </a:r>
          </a:p>
        </p:txBody>
      </p:sp>
      <p:sp>
        <p:nvSpPr>
          <p:cNvPr id="5" name="Inhaltsplatzhalter 4">
            <a:extLst>
              <a:ext uri="{FF2B5EF4-FFF2-40B4-BE49-F238E27FC236}">
                <a16:creationId xmlns:a16="http://schemas.microsoft.com/office/drawing/2014/main" id="{32707B2C-4D45-4BE3-97BE-8D8460A7BA6C}"/>
              </a:ext>
            </a:extLst>
          </p:cNvPr>
          <p:cNvSpPr>
            <a:spLocks noGrp="1"/>
          </p:cNvSpPr>
          <p:nvPr>
            <p:ph idx="1"/>
          </p:nvPr>
        </p:nvSpPr>
        <p:spPr>
          <a:xfrm>
            <a:off x="616400" y="1844831"/>
            <a:ext cx="7834866" cy="4680513"/>
          </a:xfrm>
        </p:spPr>
        <p:txBody>
          <a:bodyPr>
            <a:normAutofit fontScale="85000" lnSpcReduction="10000"/>
          </a:bodyPr>
          <a:lstStyle/>
          <a:p>
            <a:pPr marL="0" indent="0">
              <a:buNone/>
            </a:pPr>
            <a:r>
              <a:rPr lang="de-AT" sz="2800" dirty="0"/>
              <a:t>„Die theoretische und fachpraktische Auseinandersetzung mit dem Thema erfolgt z.B. durch Beschreibung, Erklärung, Prognose, Gestaltung. Üblicherweise ist der Hauptteil in mehrere Kapitel geglieder.“</a:t>
            </a:r>
            <a:r>
              <a:rPr lang="de-AT" sz="2800" baseline="30000" dirty="0"/>
              <a:t>32</a:t>
            </a:r>
          </a:p>
          <a:p>
            <a:endParaRPr lang="de-AT" sz="2400" dirty="0"/>
          </a:p>
          <a:p>
            <a:pPr marL="0" indent="0">
              <a:buNone/>
            </a:pPr>
            <a:r>
              <a:rPr lang="de-AT" sz="2400" b="1" dirty="0"/>
              <a:t>Je nach Ausrichtung der Arbeit gibt es zwei Möglichkeiten:</a:t>
            </a:r>
          </a:p>
          <a:p>
            <a:pPr marL="457200" indent="-457200">
              <a:buFont typeface="+mj-lt"/>
              <a:buAutoNum type="arabicPeriod"/>
            </a:pPr>
            <a:r>
              <a:rPr lang="de-AT" sz="2400" dirty="0"/>
              <a:t>Inhaltliche Beschreibung der verwendeten Studien und Vergleich dieser miteinander. (theoretische Arbeit „Literaturarbeit“)</a:t>
            </a:r>
          </a:p>
          <a:p>
            <a:pPr marL="457200" indent="-457200">
              <a:buFont typeface="+mj-lt"/>
              <a:buAutoNum type="arabicPeriod"/>
            </a:pPr>
            <a:r>
              <a:rPr lang="de-AT" sz="2400" dirty="0"/>
              <a:t>Beschreibung der verwendeten Materialien und Methoden für die praktische Durchführung des Projektes. (praktische Arbeit „empirische Arbeit“)</a:t>
            </a:r>
          </a:p>
          <a:p>
            <a:pPr marL="0" indent="0">
              <a:buNone/>
            </a:pPr>
            <a:r>
              <a:rPr lang="de-AT" sz="2400" dirty="0"/>
              <a:t>Im Hauptteil werden die Ergebnisse -wenn möglich mit graphischer Unterstützung- dargestellt.  </a:t>
            </a:r>
            <a:br>
              <a:rPr lang="de-AT" sz="2400" dirty="0">
                <a:solidFill>
                  <a:srgbClr val="424242"/>
                </a:solidFill>
              </a:rPr>
            </a:br>
            <a:r>
              <a:rPr lang="de-AT" sz="2400" b="1" dirty="0">
                <a:solidFill>
                  <a:srgbClr val="FF0000"/>
                </a:solidFill>
              </a:rPr>
              <a:t>Keine Interpretation</a:t>
            </a:r>
            <a:r>
              <a:rPr lang="de-AT" sz="2400" b="1" dirty="0">
                <a:solidFill>
                  <a:srgbClr val="424242"/>
                </a:solidFill>
              </a:rPr>
              <a:t> </a:t>
            </a:r>
            <a:r>
              <a:rPr lang="de-AT" sz="2400" dirty="0"/>
              <a:t>der Ergebnisse, diese erfolgt erst im Schlussteil</a:t>
            </a:r>
            <a:r>
              <a:rPr lang="de-AT" sz="2400" dirty="0">
                <a:solidFill>
                  <a:srgbClr val="424242"/>
                </a:solidFill>
              </a:rPr>
              <a:t>.</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32	Diplomarbeit Neu 2013, 28</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118</a:t>
            </a:fld>
            <a:endParaRPr lang="de-AT"/>
          </a:p>
        </p:txBody>
      </p:sp>
    </p:spTree>
    <p:extLst>
      <p:ext uri="{BB962C8B-B14F-4D97-AF65-F5344CB8AC3E}">
        <p14:creationId xmlns:p14="http://schemas.microsoft.com/office/powerpoint/2010/main" val="37552474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8" y="764704"/>
            <a:ext cx="7048455"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Zusammenfassung- Fazit</a:t>
            </a:r>
          </a:p>
        </p:txBody>
      </p:sp>
      <p:sp>
        <p:nvSpPr>
          <p:cNvPr id="5" name="Inhaltsplatzhalter 4">
            <a:extLst>
              <a:ext uri="{FF2B5EF4-FFF2-40B4-BE49-F238E27FC236}">
                <a16:creationId xmlns:a16="http://schemas.microsoft.com/office/drawing/2014/main" id="{ADEACF21-43B3-4614-AD60-B0C30E5782DC}"/>
              </a:ext>
            </a:extLst>
          </p:cNvPr>
          <p:cNvSpPr>
            <a:spLocks noGrp="1"/>
          </p:cNvSpPr>
          <p:nvPr>
            <p:ph idx="1"/>
          </p:nvPr>
        </p:nvSpPr>
        <p:spPr>
          <a:xfrm>
            <a:off x="616400" y="1844830"/>
            <a:ext cx="7834866" cy="4876645"/>
          </a:xfrm>
        </p:spPr>
        <p:txBody>
          <a:bodyPr>
            <a:normAutofit fontScale="85000" lnSpcReduction="10000"/>
          </a:bodyPr>
          <a:lstStyle/>
          <a:p>
            <a:pPr marL="0" indent="0">
              <a:buNone/>
            </a:pPr>
            <a:r>
              <a:rPr lang="de-AT" sz="2800" dirty="0"/>
              <a:t>„Darstellung der Erkenntnisse der Problemstellung, Hinweis auf weiterführende Fragestellungen, die sich mit der Problemstellung befassen könnten (Ausblick auf weiterführende Arbeiten), persönliche Stellungnahme.“</a:t>
            </a:r>
            <a:r>
              <a:rPr lang="de-AT" sz="2800" baseline="30000" dirty="0"/>
              <a:t>33</a:t>
            </a:r>
          </a:p>
          <a:p>
            <a:endParaRPr lang="de-AT" sz="2400" dirty="0"/>
          </a:p>
          <a:p>
            <a:pPr marL="342900" indent="-342900">
              <a:buFont typeface="Wingdings" panose="05000000000000000000" pitchFamily="2" charset="2"/>
              <a:buChar char="Ø"/>
            </a:pPr>
            <a:r>
              <a:rPr lang="de-AT" sz="2400" dirty="0"/>
              <a:t>Hier werden die Ergebnisse interpretiert und mit Daten bisheriger Literatur (Studien) verglichen. </a:t>
            </a:r>
            <a:r>
              <a:rPr lang="de-AT" sz="2400" b="1" dirty="0">
                <a:solidFill>
                  <a:srgbClr val="FF0000"/>
                </a:solidFill>
              </a:rPr>
              <a:t>Sachlich und ohne emotionale Färbung!</a:t>
            </a:r>
            <a:endParaRPr lang="de-AT" sz="2400" dirty="0">
              <a:solidFill>
                <a:srgbClr val="FF0000"/>
              </a:solidFill>
            </a:endParaRPr>
          </a:p>
          <a:p>
            <a:pPr marL="342900" indent="-342900">
              <a:buFont typeface="Wingdings" panose="05000000000000000000" pitchFamily="2" charset="2"/>
              <a:buChar char="Ø"/>
            </a:pPr>
            <a:r>
              <a:rPr lang="de-AT" sz="2400" dirty="0"/>
              <a:t>Die Forschungsfrage wird beantwortet, bzw. die Gründe, warum keine eindeutige Antwort möglich ist.</a:t>
            </a:r>
          </a:p>
          <a:p>
            <a:pPr marL="342900" indent="-342900">
              <a:buFont typeface="Wingdings" panose="05000000000000000000" pitchFamily="2" charset="2"/>
              <a:buChar char="Ø"/>
            </a:pPr>
            <a:r>
              <a:rPr lang="de-AT" sz="2400" dirty="0"/>
              <a:t>Die Arbeit inklusive der Methodenwahl wird kritische reflektiert .</a:t>
            </a:r>
          </a:p>
          <a:p>
            <a:pPr marL="342900" indent="-342900">
              <a:buFont typeface="Wingdings" panose="05000000000000000000" pitchFamily="2" charset="2"/>
              <a:buChar char="Ø"/>
            </a:pPr>
            <a:r>
              <a:rPr lang="de-AT" sz="2400" dirty="0"/>
              <a:t>Es kann ein Ausblick für weiterführende Fragestellungen und zukünftige Vorhaben in diesem Forschungsgebiet gegeben werden.</a:t>
            </a:r>
          </a:p>
          <a:p>
            <a:pPr marL="342900" indent="-342900">
              <a:buFont typeface="Wingdings" panose="05000000000000000000" pitchFamily="2" charset="2"/>
              <a:buChar char="Ø"/>
            </a:pPr>
            <a:r>
              <a:rPr lang="de-AT" sz="2400" dirty="0"/>
              <a:t>Wenn ein Bogen über die gesamte Arbeit gespannt wird- ist empfehlenswert- dann muss ein Bezug zur Einleitung hergestellt werden.</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33	Diplomarbeit Neu 2013, 28 &amp; 30</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119</a:t>
            </a:fld>
            <a:endParaRPr lang="de-AT"/>
          </a:p>
        </p:txBody>
      </p:sp>
    </p:spTree>
    <p:extLst>
      <p:ext uri="{BB962C8B-B14F-4D97-AF65-F5344CB8AC3E}">
        <p14:creationId xmlns:p14="http://schemas.microsoft.com/office/powerpoint/2010/main" val="1446012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Zeitschiene in Ursprung - Druck</a:t>
            </a:r>
            <a:endParaRPr lang="de-AT" sz="2400" b="1" dirty="0">
              <a:solidFill>
                <a:schemeClr val="tx1">
                  <a:lumMod val="85000"/>
                  <a:lumOff val="15000"/>
                </a:schemeClr>
              </a:solidFill>
            </a:endParaRPr>
          </a:p>
        </p:txBody>
      </p:sp>
      <p:sp>
        <p:nvSpPr>
          <p:cNvPr id="5" name="Inhaltsplatzhalter 4"/>
          <p:cNvSpPr>
            <a:spLocks noGrp="1"/>
          </p:cNvSpPr>
          <p:nvPr>
            <p:ph idx="1"/>
          </p:nvPr>
        </p:nvSpPr>
        <p:spPr>
          <a:xfrm>
            <a:off x="616400" y="2276871"/>
            <a:ext cx="7834866" cy="3987579"/>
          </a:xfrm>
        </p:spPr>
        <p:txBody>
          <a:bodyPr>
            <a:normAutofit/>
          </a:bodyPr>
          <a:lstStyle/>
          <a:p>
            <a:pPr marL="0" indent="0">
              <a:lnSpc>
                <a:spcPct val="80000"/>
              </a:lnSpc>
              <a:buNone/>
            </a:pPr>
            <a:r>
              <a:rPr lang="de-AT" sz="2400" b="1" i="0" dirty="0">
                <a:solidFill>
                  <a:srgbClr val="FF0000"/>
                </a:solidFill>
                <a:effectLst/>
              </a:rPr>
              <a:t>Link zur Druckerei für den DA Druck</a:t>
            </a:r>
            <a:endParaRPr lang="de-AT" sz="2400" b="1" i="0" dirty="0">
              <a:solidFill>
                <a:srgbClr val="FF0000"/>
              </a:solidFill>
              <a:effectLst/>
              <a:hlinkClick r:id="rId3" tooltip="https://printya.at/students-corner/drucken-schulen/hbla-ursprung/">
                <a:extLst>
                  <a:ext uri="{A12FA001-AC4F-418D-AE19-62706E023703}">
                    <ahyp:hlinkClr xmlns:ahyp="http://schemas.microsoft.com/office/drawing/2018/hyperlinkcolor" val="tx"/>
                  </a:ext>
                </a:extLst>
              </a:hlinkClick>
            </a:endParaRPr>
          </a:p>
          <a:p>
            <a:pPr marL="0" indent="0">
              <a:lnSpc>
                <a:spcPct val="80000"/>
              </a:lnSpc>
              <a:buNone/>
            </a:pPr>
            <a:r>
              <a:rPr lang="de-AT" sz="2000" b="0" i="0" dirty="0">
                <a:solidFill>
                  <a:srgbClr val="0563C1"/>
                </a:solidFill>
                <a:effectLst/>
                <a:latin typeface="Segoe UI" panose="020B0502040204020203" pitchFamily="34" charset="0"/>
                <a:hlinkClick r:id="rId3" tooltip="https://printya.at/students-corner/drucken-schulen/hbla-ursprung/">
                  <a:extLst>
                    <a:ext uri="{A12FA001-AC4F-418D-AE19-62706E023703}">
                      <ahyp:hlinkClr xmlns:ahyp="http://schemas.microsoft.com/office/drawing/2018/hyperlinkcolor" val="tx"/>
                    </a:ext>
                  </a:extLst>
                </a:hlinkClick>
              </a:rPr>
              <a:t>https://printya.at/students-corner/drucken-schulen/hbla-ursprung/</a:t>
            </a:r>
            <a:r>
              <a:rPr lang="de-AT" sz="2000" b="0" i="0" dirty="0">
                <a:solidFill>
                  <a:srgbClr val="242424"/>
                </a:solidFill>
                <a:effectLst/>
                <a:latin typeface="Segoe UI" panose="020B0502040204020203" pitchFamily="34" charset="0"/>
              </a:rPr>
              <a:t> </a:t>
            </a:r>
            <a:endParaRPr lang="de-AT" sz="2800" b="1" dirty="0">
              <a:solidFill>
                <a:srgbClr val="FF0000"/>
              </a:solidFill>
            </a:endParaRPr>
          </a:p>
          <a:p>
            <a:pPr marL="0" indent="0">
              <a:lnSpc>
                <a:spcPct val="80000"/>
              </a:lnSpc>
              <a:buNone/>
            </a:pPr>
            <a:endParaRPr lang="de-AT" sz="2800" b="1" dirty="0">
              <a:solidFill>
                <a:srgbClr val="FF0000"/>
              </a:solidFill>
            </a:endParaRPr>
          </a:p>
          <a:p>
            <a:pPr marL="0" indent="0">
              <a:lnSpc>
                <a:spcPct val="80000"/>
              </a:lnSpc>
              <a:buNone/>
            </a:pPr>
            <a:r>
              <a:rPr lang="de-AT" sz="2800" b="1" dirty="0">
                <a:solidFill>
                  <a:srgbClr val="FF0000"/>
                </a:solidFill>
              </a:rPr>
              <a:t>Tipp:</a:t>
            </a:r>
            <a:r>
              <a:rPr lang="de-AT" sz="2800" dirty="0">
                <a:solidFill>
                  <a:srgbClr val="FF0000"/>
                </a:solidFill>
              </a:rPr>
              <a:t> </a:t>
            </a:r>
            <a:endParaRPr lang="de-AT" sz="2800" dirty="0"/>
          </a:p>
          <a:p>
            <a:pPr>
              <a:lnSpc>
                <a:spcPct val="80000"/>
              </a:lnSpc>
            </a:pPr>
            <a:r>
              <a:rPr lang="de-AT" sz="2800" dirty="0"/>
              <a:t>Vermeidet farbige Seiten, wenn die Farbe nicht notwendig ist. </a:t>
            </a:r>
          </a:p>
          <a:p>
            <a:pPr>
              <a:lnSpc>
                <a:spcPct val="80000"/>
              </a:lnSpc>
            </a:pPr>
            <a:r>
              <a:rPr lang="de-AT" sz="2800" dirty="0"/>
              <a:t>Bei Grautönen ist darauf zu achten, dass diese aus der Grundfarbe Schwarz bestehen.</a:t>
            </a:r>
          </a:p>
          <a:p>
            <a:pPr>
              <a:lnSpc>
                <a:spcPct val="80000"/>
              </a:lnSpc>
            </a:pPr>
            <a:r>
              <a:rPr lang="de-AT" sz="2800" dirty="0"/>
              <a:t>Links sollten nicht in Blau geschrieben sein.</a:t>
            </a:r>
          </a:p>
          <a:p>
            <a:pPr marL="0" indent="0">
              <a:lnSpc>
                <a:spcPct val="80000"/>
              </a:lnSpc>
              <a:buNone/>
            </a:pPr>
            <a:endParaRPr lang="de-AT" sz="2800" dirty="0">
              <a:solidFill>
                <a:srgbClr val="FF0000"/>
              </a:solidFill>
            </a:endParaRPr>
          </a:p>
          <a:p>
            <a:pPr marL="457200" indent="-457200">
              <a:lnSpc>
                <a:spcPct val="80000"/>
              </a:lnSpc>
              <a:buFont typeface="+mj-lt"/>
              <a:buAutoNum type="arabicPeriod"/>
            </a:pPr>
            <a:endParaRPr lang="de-AT" dirty="0"/>
          </a:p>
        </p:txBody>
      </p:sp>
      <p:sp>
        <p:nvSpPr>
          <p:cNvPr id="10" name="Foliennummernplatzhalter 9"/>
          <p:cNvSpPr>
            <a:spLocks noGrp="1"/>
          </p:cNvSpPr>
          <p:nvPr>
            <p:ph type="sldNum" sz="quarter" idx="12"/>
          </p:nvPr>
        </p:nvSpPr>
        <p:spPr/>
        <p:txBody>
          <a:bodyPr/>
          <a:lstStyle/>
          <a:p>
            <a:fld id="{01B12179-A94A-410D-B3FE-924BB8A7759E}" type="slidenum">
              <a:rPr lang="de-AT" smtClean="0"/>
              <a:pPr/>
              <a:t>12</a:t>
            </a:fld>
            <a:endParaRPr lang="de-AT" dirty="0"/>
          </a:p>
        </p:txBody>
      </p:sp>
    </p:spTree>
    <p:extLst>
      <p:ext uri="{BB962C8B-B14F-4D97-AF65-F5344CB8AC3E}">
        <p14:creationId xmlns:p14="http://schemas.microsoft.com/office/powerpoint/2010/main" val="91615963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br>
              <a:rPr lang="de-AT" sz="2800" b="1" dirty="0">
                <a:solidFill>
                  <a:schemeClr val="tx1"/>
                </a:solidFill>
              </a:rPr>
            </a:br>
            <a:r>
              <a:rPr lang="de-AT" sz="2800" b="1" dirty="0"/>
              <a:t>		</a:t>
            </a:r>
            <a:r>
              <a:rPr lang="de-AT" sz="2400" b="1" dirty="0">
                <a:solidFill>
                  <a:schemeClr val="tx1"/>
                </a:solidFill>
              </a:rPr>
              <a:t>Literatur &amp; Quellenverzeichnis</a:t>
            </a:r>
          </a:p>
        </p:txBody>
      </p:sp>
      <p:sp>
        <p:nvSpPr>
          <p:cNvPr id="5" name="Inhaltsplatzhalter 4">
            <a:extLst>
              <a:ext uri="{FF2B5EF4-FFF2-40B4-BE49-F238E27FC236}">
                <a16:creationId xmlns:a16="http://schemas.microsoft.com/office/drawing/2014/main" id="{C643A46A-E4C2-4838-8170-C84B4DA9469D}"/>
              </a:ext>
            </a:extLst>
          </p:cNvPr>
          <p:cNvSpPr>
            <a:spLocks noGrp="1"/>
          </p:cNvSpPr>
          <p:nvPr>
            <p:ph idx="1"/>
          </p:nvPr>
        </p:nvSpPr>
        <p:spPr>
          <a:xfrm>
            <a:off x="616400" y="1844831"/>
            <a:ext cx="7834866" cy="4680513"/>
          </a:xfrm>
        </p:spPr>
        <p:txBody>
          <a:bodyPr>
            <a:normAutofit lnSpcReduction="10000"/>
          </a:bodyPr>
          <a:lstStyle/>
          <a:p>
            <a:pPr marL="0" lvl="1" indent="0">
              <a:buNone/>
            </a:pPr>
            <a:r>
              <a:rPr lang="de-AT" sz="2400" dirty="0">
                <a:solidFill>
                  <a:srgbClr val="424242"/>
                </a:solidFill>
              </a:rPr>
              <a:t>Literatur und/oder Quellenverzeichnis enthält alle für die Diplomarbeit verwendeten Publikationen (Bücher, Artikel) oder sonstige Quellen wie z.B. Internetquellen, Filme, Fotos, Abbildungen, Tabellen. </a:t>
            </a:r>
          </a:p>
          <a:p>
            <a:pPr marL="0" lvl="1" indent="0">
              <a:buNone/>
            </a:pPr>
            <a:r>
              <a:rPr lang="de-AT" sz="2400" dirty="0">
                <a:solidFill>
                  <a:srgbClr val="424242"/>
                </a:solidFill>
              </a:rPr>
              <a:t>Die bibliographischen Angaben müssen mit den zitierten Quellen im Fließtext übereinstimmen (Jahreszahl, Schreibweise des Namens etc.).“</a:t>
            </a:r>
            <a:r>
              <a:rPr lang="de-AT" sz="2400" baseline="30000" dirty="0">
                <a:solidFill>
                  <a:srgbClr val="424242"/>
                </a:solidFill>
              </a:rPr>
              <a:t>34</a:t>
            </a:r>
            <a:endParaRPr lang="de-AT" sz="2400" dirty="0">
              <a:solidFill>
                <a:srgbClr val="424242"/>
              </a:solidFill>
            </a:endParaRPr>
          </a:p>
          <a:p>
            <a:pPr marL="0" lvl="1"/>
            <a:endParaRPr lang="de-AT" sz="1200" dirty="0">
              <a:solidFill>
                <a:srgbClr val="424242"/>
              </a:solidFill>
            </a:endParaRPr>
          </a:p>
          <a:p>
            <a:pPr marL="0" lvl="1" indent="0">
              <a:buNone/>
            </a:pPr>
            <a:r>
              <a:rPr lang="de-AT" sz="2000" b="1" dirty="0">
                <a:solidFill>
                  <a:srgbClr val="FF0000"/>
                </a:solidFill>
              </a:rPr>
              <a:t>Wichtig:</a:t>
            </a:r>
          </a:p>
          <a:p>
            <a:pPr marL="342900" lvl="1" indent="-342900"/>
            <a:r>
              <a:rPr lang="de-AT" sz="2000" dirty="0">
                <a:solidFill>
                  <a:srgbClr val="424242"/>
                </a:solidFill>
              </a:rPr>
              <a:t>Titel, Journal, Verlag, … dürfen im Literaturverzeichnis nicht übersetzt werden!</a:t>
            </a:r>
          </a:p>
          <a:p>
            <a:pPr marL="342900" lvl="1" indent="-342900"/>
            <a:r>
              <a:rPr lang="de-AT" sz="2000" dirty="0">
                <a:solidFill>
                  <a:srgbClr val="424242"/>
                </a:solidFill>
              </a:rPr>
              <a:t>Die Reihenfolge der Autoren und Autorinnen muss 1 zu 1 übernommen werden!</a:t>
            </a:r>
          </a:p>
          <a:p>
            <a:pPr marL="342900" lvl="1" indent="-342900"/>
            <a:r>
              <a:rPr lang="de-AT" sz="2000" dirty="0">
                <a:solidFill>
                  <a:srgbClr val="424242"/>
                </a:solidFill>
              </a:rPr>
              <a:t>Bücher, Zeitschriften, Internetdokumente, … werden in </a:t>
            </a:r>
            <a:r>
              <a:rPr lang="de-AT" sz="2000" b="1" dirty="0">
                <a:solidFill>
                  <a:srgbClr val="FF0000"/>
                </a:solidFill>
              </a:rPr>
              <a:t>ein</a:t>
            </a:r>
            <a:r>
              <a:rPr lang="de-AT" sz="2000" dirty="0">
                <a:solidFill>
                  <a:srgbClr val="424242"/>
                </a:solidFill>
              </a:rPr>
              <a:t> gemeinsames Literaturverzeichnis eingetragen!</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34	Diplomarbeit Neu 2013, 28</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120</a:t>
            </a:fld>
            <a:endParaRPr lang="de-AT"/>
          </a:p>
        </p:txBody>
      </p:sp>
    </p:spTree>
    <p:extLst>
      <p:ext uri="{BB962C8B-B14F-4D97-AF65-F5344CB8AC3E}">
        <p14:creationId xmlns:p14="http://schemas.microsoft.com/office/powerpoint/2010/main" val="169302988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 und Quellenverzeichnis: </a:t>
            </a:r>
            <a:br>
              <a:rPr lang="de-AT" sz="2800" b="1" dirty="0">
                <a:solidFill>
                  <a:schemeClr val="tx1"/>
                </a:solidFill>
              </a:rPr>
            </a:br>
            <a:r>
              <a:rPr lang="de-AT" sz="2800" dirty="0"/>
              <a:t>			</a:t>
            </a:r>
            <a:r>
              <a:rPr lang="de-AT" sz="2400" b="1" dirty="0">
                <a:solidFill>
                  <a:schemeClr val="tx1"/>
                </a:solidFill>
              </a:rPr>
              <a:t>Beispiel </a:t>
            </a:r>
            <a:endParaRPr lang="de-AT" sz="2000" b="1" dirty="0">
              <a:solidFill>
                <a:schemeClr val="tx1"/>
              </a:solidFill>
            </a:endParaRPr>
          </a:p>
        </p:txBody>
      </p:sp>
      <p:sp>
        <p:nvSpPr>
          <p:cNvPr id="6" name="Inhaltsplatzhalter 5">
            <a:extLst>
              <a:ext uri="{FF2B5EF4-FFF2-40B4-BE49-F238E27FC236}">
                <a16:creationId xmlns:a16="http://schemas.microsoft.com/office/drawing/2014/main" id="{37CB7113-EBBE-4D8D-9F8A-53056A9507D0}"/>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121</a:t>
            </a:fld>
            <a:endParaRPr lang="de-AT"/>
          </a:p>
        </p:txBody>
      </p:sp>
      <p:sp>
        <p:nvSpPr>
          <p:cNvPr id="4" name="Textfeld 3"/>
          <p:cNvSpPr txBox="1"/>
          <p:nvPr/>
        </p:nvSpPr>
        <p:spPr>
          <a:xfrm>
            <a:off x="683568" y="1484784"/>
            <a:ext cx="7992888" cy="5232202"/>
          </a:xfrm>
          <a:prstGeom prst="rect">
            <a:avLst/>
          </a:prstGeom>
          <a:noFill/>
        </p:spPr>
        <p:txBody>
          <a:bodyPr wrap="square" rtlCol="0">
            <a:spAutoFit/>
          </a:bodyPr>
          <a:lstStyle/>
          <a:p>
            <a:endParaRPr lang="de-AT" dirty="0">
              <a:solidFill>
                <a:prstClr val="black"/>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4000" b="1" dirty="0">
              <a:solidFill>
                <a:srgbClr val="424242"/>
              </a:solidFill>
            </a:endParaRPr>
          </a:p>
          <a:p>
            <a:pPr marL="0" lvl="1"/>
            <a:endParaRPr lang="de-AT" dirty="0">
              <a:solidFill>
                <a:prstClr val="black"/>
              </a:solidFill>
            </a:endParaRPr>
          </a:p>
          <a:p>
            <a:pPr marL="742950" lvl="1" indent="-285750">
              <a:buFont typeface="Arial" panose="020B0604020202020204" pitchFamily="34" charset="0"/>
              <a:buChar char="•"/>
            </a:pPr>
            <a:endParaRPr lang="de-AT" dirty="0">
              <a:solidFill>
                <a:prstClr val="black"/>
              </a:solidFill>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41" t="22611" r="65640" b="5605"/>
          <a:stretch/>
        </p:blipFill>
        <p:spPr bwMode="auto">
          <a:xfrm>
            <a:off x="2866118" y="1747922"/>
            <a:ext cx="4046173" cy="4853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289222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Aufbau einer Diplomarbeit: </a:t>
            </a:r>
            <a:r>
              <a:rPr lang="de-AT" sz="2400" b="1" dirty="0">
                <a:solidFill>
                  <a:schemeClr val="tx1"/>
                </a:solidFill>
              </a:rPr>
              <a:t>Anhang</a:t>
            </a:r>
          </a:p>
        </p:txBody>
      </p:sp>
      <p:sp>
        <p:nvSpPr>
          <p:cNvPr id="5" name="Inhaltsplatzhalter 4">
            <a:extLst>
              <a:ext uri="{FF2B5EF4-FFF2-40B4-BE49-F238E27FC236}">
                <a16:creationId xmlns:a16="http://schemas.microsoft.com/office/drawing/2014/main" id="{D63A2142-4749-4861-A14E-3C3B550F3BD3}"/>
              </a:ext>
            </a:extLst>
          </p:cNvPr>
          <p:cNvSpPr>
            <a:spLocks noGrp="1"/>
          </p:cNvSpPr>
          <p:nvPr>
            <p:ph idx="1"/>
          </p:nvPr>
        </p:nvSpPr>
        <p:spPr/>
        <p:txBody>
          <a:bodyPr/>
          <a:lstStyle/>
          <a:p>
            <a:pPr marL="0" indent="0">
              <a:buNone/>
            </a:pPr>
            <a:endParaRPr lang="de-AT" sz="2400" dirty="0"/>
          </a:p>
          <a:p>
            <a:pPr marL="0" indent="0">
              <a:buNone/>
            </a:pPr>
            <a:r>
              <a:rPr lang="de-AT" sz="2400" dirty="0"/>
              <a:t>„Hier befinden sich erläuternde Darstellungen wie beispielsweise Bildmaterial, Zeitungsausschnitte, Grafiken oder auch Vereinbarung(en) mit Kooperations-/Projekt- und/oder Praxispartner(n), Fragebögen, Interviewleitfragen, umfangreiche Berechnungen u.a.m.“</a:t>
            </a:r>
            <a:r>
              <a:rPr lang="de-AT" sz="2400" baseline="30000" dirty="0"/>
              <a:t>35</a:t>
            </a:r>
          </a:p>
          <a:p>
            <a:endParaRPr lang="de-AT" baseline="30000" dirty="0"/>
          </a:p>
          <a:p>
            <a:endParaRPr lang="de-AT" baseline="30000" dirty="0"/>
          </a:p>
          <a:p>
            <a:endParaRPr lang="de-AT" baseline="30000" dirty="0"/>
          </a:p>
          <a:p>
            <a:endParaRPr lang="de-AT" baseline="30000" dirty="0"/>
          </a:p>
          <a:p>
            <a:pPr marL="0" indent="0">
              <a:buNone/>
            </a:pPr>
            <a:r>
              <a:rPr lang="de-AT" sz="2400" b="1" dirty="0">
                <a:solidFill>
                  <a:srgbClr val="FF0000"/>
                </a:solidFill>
              </a:rPr>
              <a:t>Der Anhang zählt nicht zum Umfang der Arbeit!</a:t>
            </a:r>
          </a:p>
          <a:p>
            <a:pPr marL="0" indent="0">
              <a:buNone/>
            </a:pPr>
            <a:endParaRPr lang="de-AT" dirty="0"/>
          </a:p>
        </p:txBody>
      </p:sp>
      <p:sp>
        <p:nvSpPr>
          <p:cNvPr id="4" name="Fußzeilenplatzhalter 3"/>
          <p:cNvSpPr>
            <a:spLocks noGrp="1"/>
          </p:cNvSpPr>
          <p:nvPr>
            <p:ph type="ftr" sz="quarter" idx="11"/>
          </p:nvPr>
        </p:nvSpPr>
        <p:spPr/>
        <p:txBody>
          <a:bodyPr/>
          <a:lstStyle/>
          <a:p>
            <a:r>
              <a:rPr lang="de-AT" dirty="0"/>
              <a:t>35	Diplomarbeit Neu 2013, 29</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122</a:t>
            </a:fld>
            <a:endParaRPr lang="de-AT"/>
          </a:p>
        </p:txBody>
      </p:sp>
    </p:spTree>
    <p:extLst>
      <p:ext uri="{BB962C8B-B14F-4D97-AF65-F5344CB8AC3E}">
        <p14:creationId xmlns:p14="http://schemas.microsoft.com/office/powerpoint/2010/main" val="62668729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9889" y="764704"/>
            <a:ext cx="6967686" cy="886789"/>
          </a:xfrm>
        </p:spPr>
        <p:txBody>
          <a:bodyPr>
            <a:normAutofit/>
          </a:bodyPr>
          <a:lstStyle/>
          <a:p>
            <a:pPr algn="ctr"/>
            <a:endParaRPr lang="de-AT" sz="4800" b="1" dirty="0">
              <a:solidFill>
                <a:schemeClr val="tx1"/>
              </a:solidFill>
            </a:endParaRPr>
          </a:p>
        </p:txBody>
      </p:sp>
      <p:sp>
        <p:nvSpPr>
          <p:cNvPr id="5" name="Inhaltsplatzhalter 4">
            <a:extLst>
              <a:ext uri="{FF2B5EF4-FFF2-40B4-BE49-F238E27FC236}">
                <a16:creationId xmlns:a16="http://schemas.microsoft.com/office/drawing/2014/main" id="{949A2C81-895B-4CB5-9B11-9CD524799481}"/>
              </a:ext>
            </a:extLst>
          </p:cNvPr>
          <p:cNvSpPr>
            <a:spLocks noGrp="1"/>
          </p:cNvSpPr>
          <p:nvPr>
            <p:ph idx="1"/>
          </p:nvPr>
        </p:nvSpPr>
        <p:spPr/>
        <p:txBody>
          <a:bodyPr/>
          <a:lstStyle/>
          <a:p>
            <a:pPr marL="0" indent="0">
              <a:buNone/>
            </a:pPr>
            <a:endParaRPr lang="de-AT" dirty="0"/>
          </a:p>
          <a:p>
            <a:pPr marL="0" indent="0">
              <a:buNone/>
            </a:pPr>
            <a:endParaRPr lang="de-AT" dirty="0"/>
          </a:p>
          <a:p>
            <a:pPr marL="0" indent="0">
              <a:buNone/>
            </a:pPr>
            <a:endParaRPr lang="de-AT" dirty="0"/>
          </a:p>
          <a:p>
            <a:pPr marL="0" indent="0">
              <a:buNone/>
            </a:pPr>
            <a:endParaRPr lang="de-AT" dirty="0"/>
          </a:p>
          <a:p>
            <a:pPr marL="0" indent="0" algn="ctr">
              <a:buNone/>
            </a:pPr>
            <a:r>
              <a:rPr lang="de-AT" sz="7200" dirty="0"/>
              <a:t>Dokumentation</a:t>
            </a:r>
            <a:endParaRPr lang="de-AT" sz="66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123</a:t>
            </a:fld>
            <a:endParaRPr lang="de-AT"/>
          </a:p>
        </p:txBody>
      </p:sp>
    </p:spTree>
    <p:extLst>
      <p:ext uri="{BB962C8B-B14F-4D97-AF65-F5344CB8AC3E}">
        <p14:creationId xmlns:p14="http://schemas.microsoft.com/office/powerpoint/2010/main" val="133906430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Dokumentation: </a:t>
            </a:r>
            <a:br>
              <a:rPr lang="de-AT" sz="2800" b="1" dirty="0">
                <a:solidFill>
                  <a:schemeClr val="tx1"/>
                </a:solidFill>
              </a:rPr>
            </a:br>
            <a:r>
              <a:rPr lang="de-AT" sz="2800" b="1" dirty="0"/>
              <a:t>			</a:t>
            </a:r>
            <a:r>
              <a:rPr lang="de-AT" sz="2400" b="1" dirty="0"/>
              <a:t>Betreuungs- und </a:t>
            </a:r>
            <a:r>
              <a:rPr lang="de-AT" sz="2400" b="1" dirty="0">
                <a:solidFill>
                  <a:schemeClr val="tx1"/>
                </a:solidFill>
              </a:rPr>
              <a:t>Begleitprotokoll</a:t>
            </a:r>
          </a:p>
        </p:txBody>
      </p:sp>
      <p:sp>
        <p:nvSpPr>
          <p:cNvPr id="10" name="Inhaltsplatzhalter 9">
            <a:extLst>
              <a:ext uri="{FF2B5EF4-FFF2-40B4-BE49-F238E27FC236}">
                <a16:creationId xmlns:a16="http://schemas.microsoft.com/office/drawing/2014/main" id="{CC28E4CB-14CD-46DF-8A35-49A270C0BBB0}"/>
              </a:ext>
            </a:extLst>
          </p:cNvPr>
          <p:cNvSpPr>
            <a:spLocks noGrp="1"/>
          </p:cNvSpPr>
          <p:nvPr>
            <p:ph idx="1"/>
          </p:nvPr>
        </p:nvSpPr>
        <p:spPr/>
        <p:txBody>
          <a:bodyPr/>
          <a:lstStyle/>
          <a:p>
            <a:endParaRPr lang="de-AT"/>
          </a:p>
        </p:txBody>
      </p:sp>
      <p:sp>
        <p:nvSpPr>
          <p:cNvPr id="5" name="Foliennummernplatzhalter 4"/>
          <p:cNvSpPr>
            <a:spLocks noGrp="1"/>
          </p:cNvSpPr>
          <p:nvPr>
            <p:ph type="sldNum" sz="quarter" idx="12"/>
          </p:nvPr>
        </p:nvSpPr>
        <p:spPr/>
        <p:txBody>
          <a:bodyPr/>
          <a:lstStyle/>
          <a:p>
            <a:fld id="{01B12179-A94A-410D-B3FE-924BB8A7759E}" type="slidenum">
              <a:rPr lang="de-AT" smtClean="0"/>
              <a:pPr/>
              <a:t>124</a:t>
            </a:fld>
            <a:endParaRPr lang="de-AT"/>
          </a:p>
        </p:txBody>
      </p:sp>
      <p:sp>
        <p:nvSpPr>
          <p:cNvPr id="4" name="Textfeld 3"/>
          <p:cNvSpPr txBox="1"/>
          <p:nvPr/>
        </p:nvSpPr>
        <p:spPr>
          <a:xfrm>
            <a:off x="539552" y="1484784"/>
            <a:ext cx="8136904" cy="6278642"/>
          </a:xfrm>
          <a:prstGeom prst="rect">
            <a:avLst/>
          </a:prstGeom>
          <a:noFill/>
        </p:spPr>
        <p:txBody>
          <a:bodyPr wrap="square" rtlCol="0">
            <a:spAutoFit/>
          </a:bodyPr>
          <a:lstStyle/>
          <a:p>
            <a:endParaRPr lang="de-AT" dirty="0">
              <a:solidFill>
                <a:prstClr val="black"/>
              </a:solidFill>
            </a:endParaRPr>
          </a:p>
          <a:p>
            <a:pPr marL="0" lvl="1"/>
            <a:endParaRPr lang="de-AT" sz="2400" b="1" dirty="0">
              <a:solidFill>
                <a:srgbClr val="424242"/>
              </a:solidFill>
            </a:endParaRPr>
          </a:p>
          <a:p>
            <a:pPr marL="0" lvl="1"/>
            <a:r>
              <a:rPr lang="de-AT" sz="2400" dirty="0"/>
              <a:t>Von jedem Teammitglied </a:t>
            </a:r>
            <a:br>
              <a:rPr lang="de-AT" sz="2400" dirty="0"/>
            </a:br>
            <a:r>
              <a:rPr lang="de-AT" sz="2400" dirty="0"/>
              <a:t>ist ein Begleitprotokoll </a:t>
            </a:r>
          </a:p>
          <a:p>
            <a:pPr marL="0" lvl="1"/>
            <a:r>
              <a:rPr lang="de-AT" sz="2400" dirty="0"/>
              <a:t>anzufertigen. </a:t>
            </a:r>
          </a:p>
          <a:p>
            <a:pPr marL="0" lvl="1"/>
            <a:endParaRPr lang="de-AT" sz="2400" dirty="0"/>
          </a:p>
          <a:p>
            <a:pPr marL="0" lvl="1"/>
            <a:r>
              <a:rPr lang="de-AT" sz="2400" dirty="0"/>
              <a:t>Dieses wird bei Abgabe </a:t>
            </a:r>
          </a:p>
          <a:p>
            <a:pPr marL="0" lvl="1"/>
            <a:r>
              <a:rPr lang="de-AT" sz="2400" dirty="0"/>
              <a:t>der Diplomarbeit </a:t>
            </a:r>
            <a:br>
              <a:rPr lang="de-AT" sz="2400" dirty="0"/>
            </a:br>
            <a:r>
              <a:rPr lang="de-AT" sz="2400" dirty="0"/>
              <a:t>beigelegt.</a:t>
            </a:r>
          </a:p>
          <a:p>
            <a:pPr marL="0" lvl="1"/>
            <a:endParaRPr lang="de-AT" sz="2400" dirty="0"/>
          </a:p>
          <a:p>
            <a:pPr marL="0" lvl="1"/>
            <a:r>
              <a:rPr lang="de-AT" sz="2400" dirty="0"/>
              <a:t>Alle Treffen mit der/dem </a:t>
            </a:r>
          </a:p>
          <a:p>
            <a:pPr marL="0" lvl="1"/>
            <a:r>
              <a:rPr lang="de-AT" sz="2400" dirty="0" err="1"/>
              <a:t>BetreuerIn</a:t>
            </a:r>
            <a:r>
              <a:rPr lang="de-AT" sz="2400" dirty="0"/>
              <a:t> sind hier zu</a:t>
            </a:r>
          </a:p>
          <a:p>
            <a:pPr marL="0" lvl="1"/>
            <a:r>
              <a:rPr lang="de-AT" sz="2400" dirty="0"/>
              <a:t>Dokumentieren.</a:t>
            </a: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a:p>
            <a:pPr marL="0" lvl="1"/>
            <a:endParaRPr lang="de-AT" sz="2400" b="1" dirty="0">
              <a:solidFill>
                <a:srgbClr val="424242"/>
              </a:solidFill>
            </a:endParaRPr>
          </a:p>
        </p:txBody>
      </p:sp>
      <p:pic>
        <p:nvPicPr>
          <p:cNvPr id="6" name="Grafik 5"/>
          <p:cNvPicPr>
            <a:picLocks noChangeAspect="1"/>
          </p:cNvPicPr>
          <p:nvPr/>
        </p:nvPicPr>
        <p:blipFill rotWithShape="1">
          <a:blip r:embed="rId3"/>
          <a:srcRect l="42125" t="29632" r="9051" b="13479"/>
          <a:stretch/>
        </p:blipFill>
        <p:spPr>
          <a:xfrm>
            <a:off x="3851920" y="2492896"/>
            <a:ext cx="5158972" cy="3240360"/>
          </a:xfrm>
          <a:prstGeom prst="rect">
            <a:avLst/>
          </a:prstGeom>
        </p:spPr>
      </p:pic>
      <p:sp>
        <p:nvSpPr>
          <p:cNvPr id="11" name="Rechteck 10">
            <a:extLst>
              <a:ext uri="{FF2B5EF4-FFF2-40B4-BE49-F238E27FC236}">
                <a16:creationId xmlns:a16="http://schemas.microsoft.com/office/drawing/2014/main" id="{F5A18A6F-8DE8-4DE0-936B-ECEA5C201DCC}"/>
              </a:ext>
            </a:extLst>
          </p:cNvPr>
          <p:cNvSpPr/>
          <p:nvPr/>
        </p:nvSpPr>
        <p:spPr>
          <a:xfrm>
            <a:off x="596903" y="6442419"/>
            <a:ext cx="7920880" cy="319446"/>
          </a:xfrm>
          <a:prstGeom prst="rect">
            <a:avLst/>
          </a:prstGeom>
        </p:spPr>
        <p:txBody>
          <a:bodyPr wrap="square">
            <a:spAutoFit/>
          </a:bodyPr>
          <a:lstStyle/>
          <a:p>
            <a:pPr>
              <a:lnSpc>
                <a:spcPct val="80000"/>
              </a:lnSpc>
            </a:pPr>
            <a:r>
              <a:rPr lang="de-AT" altLang="de-DE" b="1" dirty="0">
                <a:solidFill>
                  <a:srgbClr val="0070C0"/>
                </a:solidFill>
              </a:rPr>
              <a:t>Formatvorlage befindet sich auf </a:t>
            </a:r>
            <a:r>
              <a:rPr lang="de-AT" altLang="de-DE" b="1" dirty="0" err="1">
                <a:solidFill>
                  <a:srgbClr val="0070C0"/>
                </a:solidFill>
              </a:rPr>
              <a:t>Eduvidual</a:t>
            </a:r>
            <a:endParaRPr lang="de-AT" altLang="de-DE" b="1" dirty="0">
              <a:solidFill>
                <a:srgbClr val="0070C0"/>
              </a:solidFill>
            </a:endParaRPr>
          </a:p>
        </p:txBody>
      </p:sp>
    </p:spTree>
    <p:extLst>
      <p:ext uri="{BB962C8B-B14F-4D97-AF65-F5344CB8AC3E}">
        <p14:creationId xmlns:p14="http://schemas.microsoft.com/office/powerpoint/2010/main" val="398840361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Dokumentation: </a:t>
            </a:r>
            <a:r>
              <a:rPr lang="de-AT" sz="2400" b="1" dirty="0">
                <a:solidFill>
                  <a:schemeClr val="tx1"/>
                </a:solidFill>
              </a:rPr>
              <a:t>Projektregeln</a:t>
            </a:r>
          </a:p>
        </p:txBody>
      </p:sp>
      <p:sp>
        <p:nvSpPr>
          <p:cNvPr id="6" name="Inhaltsplatzhalter 5">
            <a:extLst>
              <a:ext uri="{FF2B5EF4-FFF2-40B4-BE49-F238E27FC236}">
                <a16:creationId xmlns:a16="http://schemas.microsoft.com/office/drawing/2014/main" id="{386020F6-BEDF-4308-89AB-02BE771A1E51}"/>
              </a:ext>
            </a:extLst>
          </p:cNvPr>
          <p:cNvSpPr>
            <a:spLocks noGrp="1"/>
          </p:cNvSpPr>
          <p:nvPr>
            <p:ph idx="1"/>
          </p:nvPr>
        </p:nvSpPr>
        <p:spPr/>
        <p:txBody>
          <a:bodyPr/>
          <a:lstStyle/>
          <a:p>
            <a:pPr marL="0" indent="0">
              <a:buNone/>
            </a:pPr>
            <a:r>
              <a:rPr lang="de-AT" sz="2000" u="sng" dirty="0"/>
              <a:t>Abbildung 6: Projektregeln und Werte</a:t>
            </a:r>
            <a:r>
              <a:rPr lang="de-AT" sz="2000" u="sng" baseline="30000" dirty="0"/>
              <a:t>6</a:t>
            </a:r>
          </a:p>
          <a:p>
            <a:pPr marL="0" lvl="1"/>
            <a:endParaRPr lang="de-AT" sz="2000" b="1" dirty="0"/>
          </a:p>
          <a:p>
            <a:pPr marL="0" lvl="1" indent="0">
              <a:buNone/>
            </a:pPr>
            <a:r>
              <a:rPr lang="de-AT" sz="2800" dirty="0"/>
              <a:t>Die Basis für eine gute </a:t>
            </a:r>
          </a:p>
          <a:p>
            <a:pPr marL="0" lvl="1" indent="0">
              <a:buNone/>
            </a:pPr>
            <a:r>
              <a:rPr lang="de-AT" sz="2800" dirty="0"/>
              <a:t>Team- und Projektarbeit </a:t>
            </a:r>
          </a:p>
          <a:p>
            <a:pPr marL="0" lvl="1" indent="0">
              <a:buNone/>
            </a:pPr>
            <a:r>
              <a:rPr lang="de-AT" sz="2800" dirty="0"/>
              <a:t>sind:</a:t>
            </a:r>
          </a:p>
          <a:p>
            <a:pPr marL="0" lvl="1"/>
            <a:endParaRPr lang="de-AT" sz="2400" b="1" dirty="0"/>
          </a:p>
          <a:p>
            <a:pPr marL="342900" lvl="1" indent="-342900">
              <a:buFont typeface="Wingdings" panose="05000000000000000000" pitchFamily="2" charset="2"/>
              <a:buChar char="Ø"/>
            </a:pPr>
            <a:r>
              <a:rPr lang="de-AT" sz="2400" dirty="0"/>
              <a:t>gemeinsame Arbeitsregeln</a:t>
            </a:r>
          </a:p>
          <a:p>
            <a:pPr marL="342900" lvl="1" indent="-342900">
              <a:buFont typeface="Wingdings" panose="05000000000000000000" pitchFamily="2" charset="2"/>
              <a:buChar char="Ø"/>
            </a:pPr>
            <a:r>
              <a:rPr lang="de-AT" sz="2400" dirty="0"/>
              <a:t>eine verbindliche Zeit- und </a:t>
            </a:r>
            <a:br>
              <a:rPr lang="de-AT" sz="2400" dirty="0"/>
            </a:br>
            <a:r>
              <a:rPr lang="de-AT" sz="2400" dirty="0"/>
              <a:t>Arbeitsplanung</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6	Diplomarbeit Neu 2013, 17</a:t>
            </a:r>
          </a:p>
        </p:txBody>
      </p:sp>
      <p:sp>
        <p:nvSpPr>
          <p:cNvPr id="5" name="Foliennummernplatzhalter 4"/>
          <p:cNvSpPr>
            <a:spLocks noGrp="1"/>
          </p:cNvSpPr>
          <p:nvPr>
            <p:ph type="sldNum" sz="quarter" idx="12"/>
          </p:nvPr>
        </p:nvSpPr>
        <p:spPr/>
        <p:txBody>
          <a:bodyPr/>
          <a:lstStyle/>
          <a:p>
            <a:fld id="{01B12179-A94A-410D-B3FE-924BB8A7759E}" type="slidenum">
              <a:rPr lang="de-AT" smtClean="0"/>
              <a:pPr/>
              <a:t>125</a:t>
            </a:fld>
            <a:endParaRPr lang="de-AT"/>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0109" t="22090" r="35695" b="17870"/>
          <a:stretch/>
        </p:blipFill>
        <p:spPr bwMode="auto">
          <a:xfrm>
            <a:off x="5005637" y="1617652"/>
            <a:ext cx="3645424" cy="4824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697867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56539" y="764704"/>
            <a:ext cx="6967686" cy="886789"/>
          </a:xfrm>
          <a:ln w="19050" cmpd="dbl">
            <a:noFill/>
          </a:ln>
        </p:spPr>
        <p:txBody>
          <a:bodyPr>
            <a:normAutofit/>
          </a:bodyPr>
          <a:lstStyle/>
          <a:p>
            <a:r>
              <a:rPr lang="de-AT" sz="2800" b="1" dirty="0">
                <a:solidFill>
                  <a:schemeClr val="tx1"/>
                </a:solidFill>
              </a:rPr>
              <a:t>Dokumentation: </a:t>
            </a:r>
            <a:br>
              <a:rPr lang="de-AT" sz="2800" b="1" dirty="0">
                <a:solidFill>
                  <a:schemeClr val="tx1"/>
                </a:solidFill>
              </a:rPr>
            </a:br>
            <a:r>
              <a:rPr lang="de-AT" sz="2400" b="1" dirty="0">
                <a:solidFill>
                  <a:schemeClr val="tx1"/>
                </a:solidFill>
              </a:rPr>
              <a:t>Beurteilungsbogen</a:t>
            </a:r>
          </a:p>
        </p:txBody>
      </p:sp>
      <p:sp>
        <p:nvSpPr>
          <p:cNvPr id="9" name="Inhaltsplatzhalter 8">
            <a:extLst>
              <a:ext uri="{FF2B5EF4-FFF2-40B4-BE49-F238E27FC236}">
                <a16:creationId xmlns:a16="http://schemas.microsoft.com/office/drawing/2014/main" id="{32672CCE-F12B-47D7-83D1-A10E9CAADF84}"/>
              </a:ext>
            </a:extLst>
          </p:cNvPr>
          <p:cNvSpPr>
            <a:spLocks noGrp="1"/>
          </p:cNvSpPr>
          <p:nvPr>
            <p:ph idx="1"/>
          </p:nvPr>
        </p:nvSpPr>
        <p:spPr/>
        <p:txBody>
          <a:bodyPr/>
          <a:lstStyle/>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126</a:t>
            </a:fld>
            <a:endParaRPr lang="de-AT"/>
          </a:p>
        </p:txBody>
      </p:sp>
      <p:sp>
        <p:nvSpPr>
          <p:cNvPr id="4" name="Textfeld 3"/>
          <p:cNvSpPr txBox="1"/>
          <p:nvPr/>
        </p:nvSpPr>
        <p:spPr>
          <a:xfrm>
            <a:off x="658173" y="1484784"/>
            <a:ext cx="7992888" cy="2215991"/>
          </a:xfrm>
          <a:prstGeom prst="rect">
            <a:avLst/>
          </a:prstGeom>
          <a:noFill/>
        </p:spPr>
        <p:txBody>
          <a:bodyPr wrap="square" rtlCol="0">
            <a:spAutoFit/>
          </a:bodyPr>
          <a:lstStyle/>
          <a:p>
            <a:endParaRPr lang="de-AT" dirty="0">
              <a:solidFill>
                <a:prstClr val="black"/>
              </a:solidFill>
            </a:endParaRPr>
          </a:p>
          <a:p>
            <a:pPr marL="0" lvl="1"/>
            <a:r>
              <a:rPr lang="de-AT" sz="2000" dirty="0">
                <a:solidFill>
                  <a:srgbClr val="424242"/>
                </a:solidFill>
              </a:rPr>
              <a:t> </a:t>
            </a: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p:txBody>
      </p:sp>
      <p:sp>
        <p:nvSpPr>
          <p:cNvPr id="10" name="Rechteck 9">
            <a:extLst>
              <a:ext uri="{FF2B5EF4-FFF2-40B4-BE49-F238E27FC236}">
                <a16:creationId xmlns:a16="http://schemas.microsoft.com/office/drawing/2014/main" id="{87A753FB-5F61-49EA-8ED8-AEC16BB18AD1}"/>
              </a:ext>
            </a:extLst>
          </p:cNvPr>
          <p:cNvSpPr/>
          <p:nvPr/>
        </p:nvSpPr>
        <p:spPr>
          <a:xfrm>
            <a:off x="5652120" y="1765293"/>
            <a:ext cx="1619672" cy="6555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7" name="Grafik 6">
            <a:extLst>
              <a:ext uri="{FF2B5EF4-FFF2-40B4-BE49-F238E27FC236}">
                <a16:creationId xmlns:a16="http://schemas.microsoft.com/office/drawing/2014/main" id="{0CD2F735-B23C-03B2-9AF2-A091463A1753}"/>
              </a:ext>
            </a:extLst>
          </p:cNvPr>
          <p:cNvPicPr>
            <a:picLocks noChangeAspect="1"/>
          </p:cNvPicPr>
          <p:nvPr/>
        </p:nvPicPr>
        <p:blipFill>
          <a:blip r:embed="rId3"/>
          <a:stretch>
            <a:fillRect/>
          </a:stretch>
        </p:blipFill>
        <p:spPr>
          <a:xfrm>
            <a:off x="3823136" y="299400"/>
            <a:ext cx="5121962" cy="6051390"/>
          </a:xfrm>
          <a:prstGeom prst="rect">
            <a:avLst/>
          </a:prstGeom>
        </p:spPr>
      </p:pic>
    </p:spTree>
    <p:extLst>
      <p:ext uri="{BB962C8B-B14F-4D97-AF65-F5344CB8AC3E}">
        <p14:creationId xmlns:p14="http://schemas.microsoft.com/office/powerpoint/2010/main" val="314650978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Dokumentation: </a:t>
            </a:r>
            <a:br>
              <a:rPr lang="de-AT" sz="2800" b="1" dirty="0">
                <a:solidFill>
                  <a:schemeClr val="tx1"/>
                </a:solidFill>
              </a:rPr>
            </a:br>
            <a:r>
              <a:rPr lang="de-AT" sz="2400" b="1" dirty="0">
                <a:solidFill>
                  <a:schemeClr val="tx1"/>
                </a:solidFill>
              </a:rPr>
              <a:t>Beurteilungsbogen</a:t>
            </a:r>
          </a:p>
        </p:txBody>
      </p:sp>
      <p:sp>
        <p:nvSpPr>
          <p:cNvPr id="9" name="Inhaltsplatzhalter 8">
            <a:extLst>
              <a:ext uri="{FF2B5EF4-FFF2-40B4-BE49-F238E27FC236}">
                <a16:creationId xmlns:a16="http://schemas.microsoft.com/office/drawing/2014/main" id="{32672CCE-F12B-47D7-83D1-A10E9CAADF84}"/>
              </a:ext>
            </a:extLst>
          </p:cNvPr>
          <p:cNvSpPr>
            <a:spLocks noGrp="1"/>
          </p:cNvSpPr>
          <p:nvPr>
            <p:ph idx="1"/>
          </p:nvPr>
        </p:nvSpPr>
        <p:spPr/>
        <p:txBody>
          <a:bodyPr/>
          <a:lstStyle/>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127</a:t>
            </a:fld>
            <a:endParaRPr lang="de-AT"/>
          </a:p>
        </p:txBody>
      </p:sp>
      <p:sp>
        <p:nvSpPr>
          <p:cNvPr id="4" name="Textfeld 3"/>
          <p:cNvSpPr txBox="1"/>
          <p:nvPr/>
        </p:nvSpPr>
        <p:spPr>
          <a:xfrm>
            <a:off x="658173" y="1484784"/>
            <a:ext cx="7992888" cy="2215991"/>
          </a:xfrm>
          <a:prstGeom prst="rect">
            <a:avLst/>
          </a:prstGeom>
          <a:noFill/>
        </p:spPr>
        <p:txBody>
          <a:bodyPr wrap="square" rtlCol="0">
            <a:spAutoFit/>
          </a:bodyPr>
          <a:lstStyle/>
          <a:p>
            <a:endParaRPr lang="de-AT" dirty="0">
              <a:solidFill>
                <a:prstClr val="black"/>
              </a:solidFill>
            </a:endParaRPr>
          </a:p>
          <a:p>
            <a:pPr marL="0" lvl="1"/>
            <a:r>
              <a:rPr lang="de-AT" sz="2000" dirty="0">
                <a:solidFill>
                  <a:srgbClr val="424242"/>
                </a:solidFill>
              </a:rPr>
              <a:t> </a:t>
            </a: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p:txBody>
      </p:sp>
      <p:sp>
        <p:nvSpPr>
          <p:cNvPr id="10" name="Rechteck 9">
            <a:extLst>
              <a:ext uri="{FF2B5EF4-FFF2-40B4-BE49-F238E27FC236}">
                <a16:creationId xmlns:a16="http://schemas.microsoft.com/office/drawing/2014/main" id="{87A753FB-5F61-49EA-8ED8-AEC16BB18AD1}"/>
              </a:ext>
            </a:extLst>
          </p:cNvPr>
          <p:cNvSpPr/>
          <p:nvPr/>
        </p:nvSpPr>
        <p:spPr>
          <a:xfrm>
            <a:off x="5652120" y="1765293"/>
            <a:ext cx="1619672" cy="6555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7" name="Grafik 6">
            <a:extLst>
              <a:ext uri="{FF2B5EF4-FFF2-40B4-BE49-F238E27FC236}">
                <a16:creationId xmlns:a16="http://schemas.microsoft.com/office/drawing/2014/main" id="{B99790F1-27E6-10D3-F1E8-D8DC254DA6C9}"/>
              </a:ext>
            </a:extLst>
          </p:cNvPr>
          <p:cNvPicPr>
            <a:picLocks noChangeAspect="1"/>
          </p:cNvPicPr>
          <p:nvPr/>
        </p:nvPicPr>
        <p:blipFill>
          <a:blip r:embed="rId3"/>
          <a:stretch>
            <a:fillRect/>
          </a:stretch>
        </p:blipFill>
        <p:spPr>
          <a:xfrm>
            <a:off x="3069907" y="548680"/>
            <a:ext cx="6008780" cy="5818557"/>
          </a:xfrm>
          <a:prstGeom prst="rect">
            <a:avLst/>
          </a:prstGeom>
        </p:spPr>
      </p:pic>
    </p:spTree>
    <p:extLst>
      <p:ext uri="{BB962C8B-B14F-4D97-AF65-F5344CB8AC3E}">
        <p14:creationId xmlns:p14="http://schemas.microsoft.com/office/powerpoint/2010/main" val="112619796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Dokumentation: </a:t>
            </a:r>
            <a:br>
              <a:rPr lang="de-AT" sz="2800" b="1" dirty="0">
                <a:solidFill>
                  <a:schemeClr val="tx1"/>
                </a:solidFill>
              </a:rPr>
            </a:br>
            <a:r>
              <a:rPr lang="de-AT" sz="2400" b="1" dirty="0">
                <a:solidFill>
                  <a:schemeClr val="tx1"/>
                </a:solidFill>
              </a:rPr>
              <a:t>Beurteilungsbogen</a:t>
            </a:r>
          </a:p>
        </p:txBody>
      </p:sp>
      <p:sp>
        <p:nvSpPr>
          <p:cNvPr id="9" name="Inhaltsplatzhalter 8">
            <a:extLst>
              <a:ext uri="{FF2B5EF4-FFF2-40B4-BE49-F238E27FC236}">
                <a16:creationId xmlns:a16="http://schemas.microsoft.com/office/drawing/2014/main" id="{32672CCE-F12B-47D7-83D1-A10E9CAADF84}"/>
              </a:ext>
            </a:extLst>
          </p:cNvPr>
          <p:cNvSpPr>
            <a:spLocks noGrp="1"/>
          </p:cNvSpPr>
          <p:nvPr>
            <p:ph idx="1"/>
          </p:nvPr>
        </p:nvSpPr>
        <p:spPr/>
        <p:txBody>
          <a:bodyPr/>
          <a:lstStyle/>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128</a:t>
            </a:fld>
            <a:endParaRPr lang="de-AT"/>
          </a:p>
        </p:txBody>
      </p:sp>
      <p:sp>
        <p:nvSpPr>
          <p:cNvPr id="4" name="Textfeld 3"/>
          <p:cNvSpPr txBox="1"/>
          <p:nvPr/>
        </p:nvSpPr>
        <p:spPr>
          <a:xfrm>
            <a:off x="658173" y="1484784"/>
            <a:ext cx="7992888" cy="2215991"/>
          </a:xfrm>
          <a:prstGeom prst="rect">
            <a:avLst/>
          </a:prstGeom>
          <a:noFill/>
        </p:spPr>
        <p:txBody>
          <a:bodyPr wrap="square" rtlCol="0">
            <a:spAutoFit/>
          </a:bodyPr>
          <a:lstStyle/>
          <a:p>
            <a:endParaRPr lang="de-AT" dirty="0">
              <a:solidFill>
                <a:prstClr val="black"/>
              </a:solidFill>
            </a:endParaRPr>
          </a:p>
          <a:p>
            <a:pPr marL="0" lvl="1"/>
            <a:r>
              <a:rPr lang="de-AT" sz="2000" dirty="0">
                <a:solidFill>
                  <a:srgbClr val="424242"/>
                </a:solidFill>
              </a:rPr>
              <a:t> </a:t>
            </a: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a:p>
            <a:pPr marL="0" lvl="1"/>
            <a:endParaRPr lang="de-AT" sz="2000" dirty="0">
              <a:solidFill>
                <a:srgbClr val="424242"/>
              </a:solidFill>
            </a:endParaRPr>
          </a:p>
        </p:txBody>
      </p:sp>
      <p:sp>
        <p:nvSpPr>
          <p:cNvPr id="10" name="Rechteck 9">
            <a:extLst>
              <a:ext uri="{FF2B5EF4-FFF2-40B4-BE49-F238E27FC236}">
                <a16:creationId xmlns:a16="http://schemas.microsoft.com/office/drawing/2014/main" id="{87A753FB-5F61-49EA-8ED8-AEC16BB18AD1}"/>
              </a:ext>
            </a:extLst>
          </p:cNvPr>
          <p:cNvSpPr/>
          <p:nvPr/>
        </p:nvSpPr>
        <p:spPr>
          <a:xfrm>
            <a:off x="5652120" y="1765293"/>
            <a:ext cx="1619672" cy="6555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7" name="Grafik 6">
            <a:extLst>
              <a:ext uri="{FF2B5EF4-FFF2-40B4-BE49-F238E27FC236}">
                <a16:creationId xmlns:a16="http://schemas.microsoft.com/office/drawing/2014/main" id="{39B6C85A-475D-9197-3E1C-D6C910792BD4}"/>
              </a:ext>
            </a:extLst>
          </p:cNvPr>
          <p:cNvPicPr>
            <a:picLocks noChangeAspect="1"/>
          </p:cNvPicPr>
          <p:nvPr/>
        </p:nvPicPr>
        <p:blipFill>
          <a:blip r:embed="rId3"/>
          <a:stretch>
            <a:fillRect/>
          </a:stretch>
        </p:blipFill>
        <p:spPr>
          <a:xfrm>
            <a:off x="2572720" y="1839270"/>
            <a:ext cx="6319207" cy="4068530"/>
          </a:xfrm>
          <a:prstGeom prst="rect">
            <a:avLst/>
          </a:prstGeom>
        </p:spPr>
      </p:pic>
    </p:spTree>
    <p:extLst>
      <p:ext uri="{BB962C8B-B14F-4D97-AF65-F5344CB8AC3E}">
        <p14:creationId xmlns:p14="http://schemas.microsoft.com/office/powerpoint/2010/main" val="231614777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9889" y="764704"/>
            <a:ext cx="6967686" cy="886789"/>
          </a:xfrm>
        </p:spPr>
        <p:txBody>
          <a:bodyPr>
            <a:noAutofit/>
          </a:bodyPr>
          <a:lstStyle/>
          <a:p>
            <a:pPr algn="ctr"/>
            <a:endParaRPr lang="de-AT" sz="4800" b="1" dirty="0">
              <a:solidFill>
                <a:schemeClr val="tx1"/>
              </a:solidFill>
            </a:endParaRPr>
          </a:p>
        </p:txBody>
      </p:sp>
      <p:sp>
        <p:nvSpPr>
          <p:cNvPr id="6" name="Inhaltsplatzhalter 5">
            <a:extLst>
              <a:ext uri="{FF2B5EF4-FFF2-40B4-BE49-F238E27FC236}">
                <a16:creationId xmlns:a16="http://schemas.microsoft.com/office/drawing/2014/main" id="{62D8449D-BC5E-42B9-BB96-366BBE261487}"/>
              </a:ext>
            </a:extLst>
          </p:cNvPr>
          <p:cNvSpPr>
            <a:spLocks noGrp="1"/>
          </p:cNvSpPr>
          <p:nvPr>
            <p:ph idx="1"/>
          </p:nvPr>
        </p:nvSpPr>
        <p:spPr/>
        <p:txBody>
          <a:bodyPr>
            <a:normAutofit/>
          </a:bodyPr>
          <a:lstStyle/>
          <a:p>
            <a:pPr marL="0" indent="0" algn="ctr">
              <a:buNone/>
            </a:pPr>
            <a:endParaRPr lang="de-AT" sz="4400" b="1" dirty="0"/>
          </a:p>
          <a:p>
            <a:pPr marL="0" indent="0" algn="ctr">
              <a:buNone/>
            </a:pPr>
            <a:endParaRPr lang="de-AT" sz="4400" b="1" dirty="0"/>
          </a:p>
          <a:p>
            <a:pPr marL="0" indent="0" algn="ctr">
              <a:buNone/>
            </a:pPr>
            <a:r>
              <a:rPr lang="de-AT" sz="7200" dirty="0"/>
              <a:t>wissenschaftlicher </a:t>
            </a:r>
          </a:p>
          <a:p>
            <a:pPr marL="0" indent="0" algn="ctr">
              <a:buNone/>
            </a:pPr>
            <a:r>
              <a:rPr lang="de-AT" sz="7200" dirty="0"/>
              <a:t>Schreibstil</a:t>
            </a:r>
          </a:p>
          <a:p>
            <a:pPr marL="0" indent="0" algn="ctr">
              <a:buNone/>
            </a:pPr>
            <a:r>
              <a:rPr lang="de-AT" sz="2600" dirty="0">
                <a:hlinkClick r:id="rId3"/>
              </a:rPr>
              <a:t>https://home.uni-leipzig.de/schreibportal/</a:t>
            </a:r>
            <a:r>
              <a:rPr lang="de-AT" sz="2600">
                <a:hlinkClick r:id="rId3"/>
              </a:rPr>
              <a:t>stilistik-page/</a:t>
            </a:r>
            <a:endParaRPr lang="de-AT" sz="2600"/>
          </a:p>
          <a:p>
            <a:pPr marL="0" indent="0" algn="ctr">
              <a:buNone/>
            </a:pPr>
            <a:endParaRPr lang="de-AT" sz="26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129</a:t>
            </a:fld>
            <a:endParaRPr lang="de-AT"/>
          </a:p>
        </p:txBody>
      </p:sp>
    </p:spTree>
    <p:extLst>
      <p:ext uri="{BB962C8B-B14F-4D97-AF65-F5344CB8AC3E}">
        <p14:creationId xmlns:p14="http://schemas.microsoft.com/office/powerpoint/2010/main" val="3815010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idx="4294967295"/>
          </p:nvPr>
        </p:nvSpPr>
        <p:spPr>
          <a:xfrm>
            <a:off x="619889" y="764704"/>
            <a:ext cx="6967686" cy="886789"/>
          </a:xfrm>
        </p:spPr>
        <p:txBody>
          <a:bodyPr>
            <a:normAutofit/>
          </a:bodyPr>
          <a:lstStyle/>
          <a:p>
            <a:r>
              <a:rPr lang="de-AT" sz="2800" b="1" dirty="0">
                <a:solidFill>
                  <a:schemeClr val="tx1">
                    <a:lumMod val="75000"/>
                    <a:lumOff val="25000"/>
                  </a:schemeClr>
                </a:solidFill>
              </a:rPr>
              <a:t>Der Begriff „Diplomarbeit“</a:t>
            </a:r>
          </a:p>
        </p:txBody>
      </p:sp>
      <p:pic>
        <p:nvPicPr>
          <p:cNvPr id="6" name="Inhaltsplatzhalter 5"/>
          <p:cNvPicPr>
            <a:picLocks noGrp="1" noChangeAspect="1"/>
          </p:cNvPicPr>
          <p:nvPr>
            <p:ph idx="1"/>
          </p:nvPr>
        </p:nvPicPr>
        <p:blipFill rotWithShape="1">
          <a:blip r:embed="rId2"/>
          <a:srcRect l="24756" t="24470" r="32054" b="3764"/>
          <a:stretch/>
        </p:blipFill>
        <p:spPr>
          <a:xfrm>
            <a:off x="2987824" y="1853627"/>
            <a:ext cx="4977313" cy="4410824"/>
          </a:xfrm>
          <a:prstGeom prst="rect">
            <a:avLst/>
          </a:prstGeom>
        </p:spPr>
      </p:pic>
      <p:sp>
        <p:nvSpPr>
          <p:cNvPr id="2" name="Fußzeilenplatzhalter 1"/>
          <p:cNvSpPr>
            <a:spLocks noGrp="1"/>
          </p:cNvSpPr>
          <p:nvPr>
            <p:ph type="ftr" sz="quarter" idx="11"/>
          </p:nvPr>
        </p:nvSpPr>
        <p:spPr/>
        <p:txBody>
          <a:bodyPr/>
          <a:lstStyle/>
          <a:p>
            <a:r>
              <a:rPr lang="de-AT" dirty="0"/>
              <a:t>1	Diplomarbeiten-bbs.at  2015c, </a:t>
            </a:r>
            <a:r>
              <a:rPr lang="de-AT" dirty="0" err="1"/>
              <a:t>o.S</a:t>
            </a:r>
            <a:r>
              <a:rPr lang="de-AT" dirty="0"/>
              <a:t>. </a:t>
            </a:r>
          </a:p>
          <a:p>
            <a:endParaRPr lang="de-AT" dirty="0">
              <a:solidFill>
                <a:srgbClr val="94C600"/>
              </a:solidFill>
            </a:endParaRPr>
          </a:p>
        </p:txBody>
      </p:sp>
      <p:sp>
        <p:nvSpPr>
          <p:cNvPr id="3" name="Foliennummernplatzhalter 2"/>
          <p:cNvSpPr>
            <a:spLocks noGrp="1"/>
          </p:cNvSpPr>
          <p:nvPr>
            <p:ph type="sldNum" sz="quarter" idx="12"/>
          </p:nvPr>
        </p:nvSpPr>
        <p:spPr/>
        <p:txBody>
          <a:bodyPr/>
          <a:lstStyle/>
          <a:p>
            <a:fld id="{01B12179-A94A-410D-B3FE-924BB8A7759E}" type="slidenum">
              <a:rPr lang="de-AT" smtClean="0"/>
              <a:pPr/>
              <a:t>13</a:t>
            </a:fld>
            <a:endParaRPr lang="de-AT"/>
          </a:p>
        </p:txBody>
      </p:sp>
      <p:sp>
        <p:nvSpPr>
          <p:cNvPr id="11" name="Rechteck 10"/>
          <p:cNvSpPr/>
          <p:nvPr/>
        </p:nvSpPr>
        <p:spPr>
          <a:xfrm>
            <a:off x="619889" y="1901159"/>
            <a:ext cx="3216330" cy="369332"/>
          </a:xfrm>
          <a:prstGeom prst="rect">
            <a:avLst/>
          </a:prstGeom>
        </p:spPr>
        <p:txBody>
          <a:bodyPr wrap="none">
            <a:spAutoFit/>
          </a:bodyPr>
          <a:lstStyle/>
          <a:p>
            <a:r>
              <a:rPr lang="de-AT" u="sng" dirty="0"/>
              <a:t>Abbildung 2: Aufgabenbereiche</a:t>
            </a:r>
            <a:r>
              <a:rPr lang="de-AT" u="sng" baseline="30000" dirty="0"/>
              <a:t>1</a:t>
            </a:r>
          </a:p>
        </p:txBody>
      </p:sp>
    </p:spTree>
    <p:extLst>
      <p:ext uri="{BB962C8B-B14F-4D97-AF65-F5344CB8AC3E}">
        <p14:creationId xmlns:p14="http://schemas.microsoft.com/office/powerpoint/2010/main" val="290101193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a:t>
            </a:r>
          </a:p>
        </p:txBody>
      </p:sp>
      <p:sp>
        <p:nvSpPr>
          <p:cNvPr id="6" name="Inhaltsplatzhalter 5">
            <a:extLst>
              <a:ext uri="{FF2B5EF4-FFF2-40B4-BE49-F238E27FC236}">
                <a16:creationId xmlns:a16="http://schemas.microsoft.com/office/drawing/2014/main" id="{F03E015B-501A-4E67-9530-F756C245452F}"/>
              </a:ext>
            </a:extLst>
          </p:cNvPr>
          <p:cNvSpPr>
            <a:spLocks noGrp="1"/>
          </p:cNvSpPr>
          <p:nvPr>
            <p:ph idx="1"/>
          </p:nvPr>
        </p:nvSpPr>
        <p:spPr/>
        <p:txBody>
          <a:bodyPr/>
          <a:lstStyle/>
          <a:p>
            <a:pPr marL="0" lvl="1" indent="0">
              <a:buNone/>
            </a:pPr>
            <a:endParaRPr lang="de-AT" sz="2800" dirty="0"/>
          </a:p>
          <a:p>
            <a:pPr marL="0" lvl="1" indent="0">
              <a:buNone/>
            </a:pPr>
            <a:r>
              <a:rPr lang="de-AT" sz="2800" dirty="0"/>
              <a:t>Der Sprachstil wissenschaftlicher Arbeiten zeichnet sich durch:</a:t>
            </a:r>
          </a:p>
          <a:p>
            <a:pPr marL="0" lvl="1"/>
            <a:endParaRPr lang="de-AT" sz="2800" b="1" dirty="0"/>
          </a:p>
          <a:p>
            <a:pPr marL="712788" lvl="1" indent="-350838">
              <a:buFont typeface="Wingdings" panose="05000000000000000000" pitchFamily="2" charset="2"/>
              <a:buChar char="§"/>
            </a:pPr>
            <a:r>
              <a:rPr lang="de-AT" sz="2400" dirty="0"/>
              <a:t>Sachlichkeit </a:t>
            </a:r>
          </a:p>
          <a:p>
            <a:pPr marL="712788" lvl="1" indent="-350838">
              <a:buFont typeface="Wingdings" panose="05000000000000000000" pitchFamily="2" charset="2"/>
              <a:buChar char="§"/>
            </a:pPr>
            <a:r>
              <a:rPr lang="de-AT" sz="2400" dirty="0"/>
              <a:t>Nachvollziehbarkeit</a:t>
            </a:r>
          </a:p>
          <a:p>
            <a:pPr marL="712788" lvl="1" indent="-350838">
              <a:buFont typeface="Wingdings" panose="05000000000000000000" pitchFamily="2" charset="2"/>
              <a:buChar char="§"/>
            </a:pPr>
            <a:r>
              <a:rPr lang="de-AT" sz="2400" dirty="0"/>
              <a:t>Freiheit subjektiver Wertungen aus.</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130</a:t>
            </a:fld>
            <a:endParaRPr lang="de-AT"/>
          </a:p>
        </p:txBody>
      </p:sp>
    </p:spTree>
    <p:extLst>
      <p:ext uri="{BB962C8B-B14F-4D97-AF65-F5344CB8AC3E}">
        <p14:creationId xmlns:p14="http://schemas.microsoft.com/office/powerpoint/2010/main" val="222914867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Schreibstil</a:t>
            </a:r>
          </a:p>
        </p:txBody>
      </p:sp>
      <p:sp>
        <p:nvSpPr>
          <p:cNvPr id="6" name="Inhaltsplatzhalter 5">
            <a:extLst>
              <a:ext uri="{FF2B5EF4-FFF2-40B4-BE49-F238E27FC236}">
                <a16:creationId xmlns:a16="http://schemas.microsoft.com/office/drawing/2014/main" id="{ECE4B773-B7AB-413D-975A-174CE9FF83F6}"/>
              </a:ext>
            </a:extLst>
          </p:cNvPr>
          <p:cNvSpPr>
            <a:spLocks noGrp="1"/>
          </p:cNvSpPr>
          <p:nvPr>
            <p:ph idx="1"/>
          </p:nvPr>
        </p:nvSpPr>
        <p:spPr>
          <a:xfrm>
            <a:off x="616400" y="1844831"/>
            <a:ext cx="7834866" cy="4680513"/>
          </a:xfrm>
        </p:spPr>
        <p:txBody>
          <a:bodyPr>
            <a:normAutofit lnSpcReduction="10000"/>
          </a:bodyPr>
          <a:lstStyle/>
          <a:p>
            <a:pPr marL="0" lvl="1" indent="0">
              <a:buNone/>
            </a:pPr>
            <a:r>
              <a:rPr lang="de-AT" sz="2400" b="1" dirty="0"/>
              <a:t>Bei der Verfassung von wissenschaftlichen Texten ist es notwendig, faktisch zu bleiben, das bedeutet:</a:t>
            </a:r>
          </a:p>
          <a:p>
            <a:pPr marL="712788" lvl="1" indent="-350838">
              <a:buFont typeface="Wingdings" panose="05000000000000000000" pitchFamily="2" charset="2"/>
              <a:buChar char="§"/>
            </a:pPr>
            <a:r>
              <a:rPr lang="de-AT" sz="2400" dirty="0"/>
              <a:t>Keine ungenauen Angaben wie: ziemlich, wenig, mehrere … verwenden.</a:t>
            </a:r>
          </a:p>
          <a:p>
            <a:pPr marL="712788" lvl="1" indent="-350838">
              <a:buFont typeface="Wingdings" panose="05000000000000000000" pitchFamily="2" charset="2"/>
              <a:buChar char="§"/>
            </a:pPr>
            <a:r>
              <a:rPr lang="de-AT" sz="2400" dirty="0"/>
              <a:t>Verwendung von exakten Werten wie: 20%, das Doppelte, 250 Personen, …</a:t>
            </a:r>
          </a:p>
          <a:p>
            <a:pPr marL="0" lvl="1"/>
            <a:endParaRPr lang="de-AT" sz="2400" b="1" dirty="0"/>
          </a:p>
          <a:p>
            <a:pPr marL="0" lvl="1" indent="0">
              <a:buNone/>
            </a:pPr>
            <a:r>
              <a:rPr lang="de-AT" sz="2400" b="1" dirty="0"/>
              <a:t>Bei der Verwendung von Zahlen ist darauf zu achten, dass:</a:t>
            </a:r>
          </a:p>
          <a:p>
            <a:pPr marL="712788" lvl="1" indent="-350838">
              <a:buFont typeface="Wingdings" panose="05000000000000000000" pitchFamily="2" charset="2"/>
              <a:buChar char="§"/>
            </a:pPr>
            <a:r>
              <a:rPr lang="de-AT" sz="2400" dirty="0"/>
              <a:t>Tausendereinheiten bei Maßeinheiten vermieden werden Bsp. 10 000 mg: 10g</a:t>
            </a:r>
          </a:p>
          <a:p>
            <a:pPr marL="712788" lvl="1" indent="-350838">
              <a:buFont typeface="Wingdings" panose="05000000000000000000" pitchFamily="2" charset="2"/>
              <a:buChar char="§"/>
            </a:pPr>
            <a:r>
              <a:rPr lang="de-AT" sz="2400" dirty="0"/>
              <a:t>Zahlen werden als Ziffer verwendet (Ausnahme Satzanfang)</a:t>
            </a:r>
          </a:p>
          <a:p>
            <a:pPr marL="712788" lvl="1" indent="-350838">
              <a:buFont typeface="Wingdings" panose="05000000000000000000" pitchFamily="2" charset="2"/>
              <a:buChar char="§"/>
            </a:pPr>
            <a:r>
              <a:rPr lang="de-AT" sz="2400" dirty="0"/>
              <a:t>Zwischen Zahl und Einheit ist immer ein Leerzeichen</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131</a:t>
            </a:fld>
            <a:endParaRPr lang="de-AT"/>
          </a:p>
        </p:txBody>
      </p:sp>
    </p:spTree>
    <p:extLst>
      <p:ext uri="{BB962C8B-B14F-4D97-AF65-F5344CB8AC3E}">
        <p14:creationId xmlns:p14="http://schemas.microsoft.com/office/powerpoint/2010/main" val="109937309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Textqualität</a:t>
            </a:r>
          </a:p>
        </p:txBody>
      </p:sp>
      <p:sp>
        <p:nvSpPr>
          <p:cNvPr id="5" name="Inhaltsplatzhalter 4">
            <a:extLst>
              <a:ext uri="{FF2B5EF4-FFF2-40B4-BE49-F238E27FC236}">
                <a16:creationId xmlns:a16="http://schemas.microsoft.com/office/drawing/2014/main" id="{264B637E-5A22-4862-BD4F-573E29DD82DE}"/>
              </a:ext>
            </a:extLst>
          </p:cNvPr>
          <p:cNvSpPr>
            <a:spLocks noGrp="1"/>
          </p:cNvSpPr>
          <p:nvPr>
            <p:ph idx="1"/>
          </p:nvPr>
        </p:nvSpPr>
        <p:spPr/>
        <p:txBody>
          <a:bodyPr/>
          <a:lstStyle/>
          <a:p>
            <a:pPr marL="542925" lvl="1" indent="-180975">
              <a:buFont typeface="Wingdings" panose="05000000000000000000" pitchFamily="2" charset="2"/>
              <a:buChar char="§"/>
            </a:pPr>
            <a:endParaRPr lang="de-AT" sz="2800" dirty="0">
              <a:solidFill>
                <a:schemeClr val="tx1">
                  <a:lumMod val="75000"/>
                  <a:lumOff val="25000"/>
                </a:schemeClr>
              </a:solidFill>
            </a:endParaRPr>
          </a:p>
          <a:p>
            <a:pPr marL="542925" lvl="1" indent="-180975">
              <a:buFont typeface="Wingdings" panose="05000000000000000000" pitchFamily="2" charset="2"/>
              <a:buChar char="§"/>
            </a:pPr>
            <a:r>
              <a:rPr lang="de-AT" sz="2800" dirty="0"/>
              <a:t>„</a:t>
            </a:r>
            <a:r>
              <a:rPr lang="de-AT" sz="2800" b="1" dirty="0"/>
              <a:t>Einfachheit, Verständlichkeit: </a:t>
            </a:r>
            <a:r>
              <a:rPr lang="de-AT" sz="2800" dirty="0"/>
              <a:t>Einfache Darstellung, geläufige Wörter, konkrete und anschaulich dargestellt</a:t>
            </a:r>
          </a:p>
          <a:p>
            <a:pPr marL="542925" lvl="1" indent="-180975">
              <a:buFont typeface="Wingdings" panose="05000000000000000000" pitchFamily="2" charset="2"/>
              <a:buChar char="§"/>
            </a:pPr>
            <a:r>
              <a:rPr lang="de-AT" sz="2800" b="1" dirty="0"/>
              <a:t>Gliederung, Ordnung: </a:t>
            </a:r>
            <a:r>
              <a:rPr lang="de-AT" sz="2800" dirty="0"/>
              <a:t>Gegliederte Darstellung, folgerichtig aufgebaut, übersichtlich, sichtbar roter Faden</a:t>
            </a:r>
          </a:p>
          <a:p>
            <a:pPr marL="542925" lvl="1" indent="-180975">
              <a:buFont typeface="Wingdings" panose="05000000000000000000" pitchFamily="2" charset="2"/>
              <a:buChar char="§"/>
            </a:pPr>
            <a:r>
              <a:rPr lang="de-AT" sz="2800" b="1" dirty="0"/>
              <a:t>Kürze, Prägnanz: </a:t>
            </a:r>
            <a:r>
              <a:rPr lang="de-AT" sz="2800" dirty="0"/>
              <a:t>Aufs Wesentliche beschränkt.“</a:t>
            </a:r>
            <a:r>
              <a:rPr lang="de-AT" sz="2800" baseline="30000" dirty="0"/>
              <a:t>36</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36	Unteregge 2013, 30</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132</a:t>
            </a:fld>
            <a:endParaRPr lang="de-AT"/>
          </a:p>
        </p:txBody>
      </p:sp>
      <p:cxnSp>
        <p:nvCxnSpPr>
          <p:cNvPr id="10" name="Gerade Verbindung 9"/>
          <p:cNvCxnSpPr/>
          <p:nvPr/>
        </p:nvCxnSpPr>
        <p:spPr>
          <a:xfrm>
            <a:off x="3059832" y="4509120"/>
            <a:ext cx="302433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170337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Textqualität</a:t>
            </a:r>
          </a:p>
        </p:txBody>
      </p:sp>
      <p:sp>
        <p:nvSpPr>
          <p:cNvPr id="5" name="Inhaltsplatzhalter 4">
            <a:extLst>
              <a:ext uri="{FF2B5EF4-FFF2-40B4-BE49-F238E27FC236}">
                <a16:creationId xmlns:a16="http://schemas.microsoft.com/office/drawing/2014/main" id="{BEE26784-B91C-4F91-B469-BD716B6CD77E}"/>
              </a:ext>
            </a:extLst>
          </p:cNvPr>
          <p:cNvSpPr>
            <a:spLocks noGrp="1"/>
          </p:cNvSpPr>
          <p:nvPr>
            <p:ph idx="1"/>
          </p:nvPr>
        </p:nvSpPr>
        <p:spPr/>
        <p:txBody>
          <a:bodyPr/>
          <a:lstStyle/>
          <a:p>
            <a:pPr marL="712788" indent="-350838">
              <a:buFont typeface="Wingdings" panose="05000000000000000000" pitchFamily="2" charset="2"/>
              <a:buChar char="§"/>
            </a:pPr>
            <a:endParaRPr lang="de-AT" sz="2000" dirty="0"/>
          </a:p>
          <a:p>
            <a:pPr marL="712788" indent="-350838">
              <a:buFont typeface="Wingdings" panose="05000000000000000000" pitchFamily="2" charset="2"/>
              <a:buChar char="§"/>
            </a:pPr>
            <a:r>
              <a:rPr lang="de-AT" sz="2400" dirty="0"/>
              <a:t>„Die Regeln der Grammatik, der Rechtschreibung und der Zeichensetzung sind zu beachten.</a:t>
            </a:r>
          </a:p>
          <a:p>
            <a:pPr marL="712788" indent="-350838">
              <a:buFont typeface="Wingdings" panose="05000000000000000000" pitchFamily="2" charset="2"/>
              <a:buChar char="§"/>
            </a:pPr>
            <a:r>
              <a:rPr lang="de-AT" sz="2400" b="1" dirty="0"/>
              <a:t>Korrekt: </a:t>
            </a:r>
            <a:r>
              <a:rPr lang="de-AT" sz="2400" dirty="0"/>
              <a:t>KEINE Modewörter oder umgangssprachlichen Formulierungen</a:t>
            </a:r>
          </a:p>
          <a:p>
            <a:pPr marL="712788" indent="-350838">
              <a:buFont typeface="Wingdings" panose="05000000000000000000" pitchFamily="2" charset="2"/>
              <a:buChar char="§"/>
            </a:pPr>
            <a:r>
              <a:rPr lang="de-AT" sz="2400" dirty="0"/>
              <a:t>Sachlich und emotionsfrei</a:t>
            </a:r>
          </a:p>
          <a:p>
            <a:pPr marL="712788" indent="-350838">
              <a:buFont typeface="Wingdings" panose="05000000000000000000" pitchFamily="2" charset="2"/>
              <a:buChar char="§"/>
            </a:pPr>
            <a:r>
              <a:rPr lang="de-AT" sz="2400" dirty="0"/>
              <a:t>Möglichst objektiv und „ich-frei“</a:t>
            </a:r>
          </a:p>
          <a:p>
            <a:pPr marL="712788" indent="-350838">
              <a:buFont typeface="Wingdings" panose="05000000000000000000" pitchFamily="2" charset="2"/>
              <a:buChar char="§"/>
            </a:pPr>
            <a:r>
              <a:rPr lang="de-AT" sz="2400" dirty="0"/>
              <a:t>Anregend, interessant und abwechslungsreich“</a:t>
            </a:r>
            <a:r>
              <a:rPr lang="de-AT" sz="2400" baseline="30000" dirty="0"/>
              <a:t>37</a:t>
            </a:r>
          </a:p>
          <a:p>
            <a:pPr marL="712788" indent="-350838">
              <a:buFont typeface="Wingdings" panose="05000000000000000000" pitchFamily="2" charset="2"/>
              <a:buChar char="§"/>
            </a:pPr>
            <a:r>
              <a:rPr lang="de-AT" sz="2400" dirty="0"/>
              <a:t>Kein „mein, wir, man, …“ </a:t>
            </a:r>
            <a:br>
              <a:rPr lang="de-AT" sz="2400" dirty="0"/>
            </a:br>
            <a:r>
              <a:rPr lang="de-AT" sz="2400" dirty="0"/>
              <a:t>Ausnahme sind, Vorwort, Danksagung, Protokoll, Lerntagebuch,… </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37	Unteregge 2013, 31</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133</a:t>
            </a:fld>
            <a:endParaRPr lang="de-AT"/>
          </a:p>
        </p:txBody>
      </p:sp>
    </p:spTree>
    <p:extLst>
      <p:ext uri="{BB962C8B-B14F-4D97-AF65-F5344CB8AC3E}">
        <p14:creationId xmlns:p14="http://schemas.microsoft.com/office/powerpoint/2010/main" val="253141202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Textqualität</a:t>
            </a:r>
          </a:p>
        </p:txBody>
      </p:sp>
      <p:sp>
        <p:nvSpPr>
          <p:cNvPr id="5" name="Inhaltsplatzhalter 4">
            <a:extLst>
              <a:ext uri="{FF2B5EF4-FFF2-40B4-BE49-F238E27FC236}">
                <a16:creationId xmlns:a16="http://schemas.microsoft.com/office/drawing/2014/main" id="{A4DDB590-DF3A-4B0B-8D6B-BA74696F46EF}"/>
              </a:ext>
            </a:extLst>
          </p:cNvPr>
          <p:cNvSpPr>
            <a:spLocks noGrp="1"/>
          </p:cNvSpPr>
          <p:nvPr>
            <p:ph idx="1"/>
          </p:nvPr>
        </p:nvSpPr>
        <p:spPr/>
        <p:txBody>
          <a:bodyPr>
            <a:normAutofit lnSpcReduction="10000"/>
          </a:bodyPr>
          <a:lstStyle/>
          <a:p>
            <a:pPr marL="361950" lvl="1" indent="0">
              <a:buNone/>
            </a:pPr>
            <a:r>
              <a:rPr lang="de-AT" sz="2300" b="1" dirty="0"/>
              <a:t>„flüssig, kurz, klar und anschaulich:</a:t>
            </a:r>
          </a:p>
          <a:p>
            <a:pPr marL="712788" lvl="1" indent="-350838">
              <a:buFont typeface="Wingdings" panose="05000000000000000000" pitchFamily="2" charset="2"/>
              <a:buChar char="§"/>
            </a:pPr>
            <a:r>
              <a:rPr lang="de-AT" sz="2300" dirty="0"/>
              <a:t>Die Sätze sollten sich aufeinander beziehen.</a:t>
            </a:r>
          </a:p>
          <a:p>
            <a:pPr marL="712788" lvl="1" indent="-350838">
              <a:buFont typeface="Wingdings" panose="05000000000000000000" pitchFamily="2" charset="2"/>
              <a:buChar char="§"/>
            </a:pPr>
            <a:r>
              <a:rPr lang="de-AT" sz="2300" dirty="0"/>
              <a:t>Vermeiden Sie Schachtelsätze! Wenn ein Satz zu lange wird, ist es besser daraus zwei kurze zu machen. Lange Sätze ermüden und sind schwer zu verstehen.</a:t>
            </a:r>
          </a:p>
          <a:p>
            <a:pPr marL="712788" lvl="1" indent="-350838">
              <a:buFont typeface="Wingdings" panose="05000000000000000000" pitchFamily="2" charset="2"/>
              <a:buChar char="§"/>
            </a:pPr>
            <a:r>
              <a:rPr lang="de-AT" sz="2300" dirty="0"/>
              <a:t>Vermeiden Sie (Wort-) Wiederholungen. Streichen Sie irrelevante Textteile.</a:t>
            </a:r>
          </a:p>
          <a:p>
            <a:pPr marL="712788" lvl="1" indent="-350838">
              <a:buFont typeface="Wingdings" panose="05000000000000000000" pitchFamily="2" charset="2"/>
              <a:buChar char="§"/>
            </a:pPr>
            <a:r>
              <a:rPr lang="de-AT" sz="2300" dirty="0"/>
              <a:t>Vermeiden Sie Wörter, die dem Leser geläufig sind. </a:t>
            </a:r>
          </a:p>
          <a:p>
            <a:pPr marL="712788" lvl="1" indent="-350838">
              <a:buFont typeface="Wingdings" panose="05000000000000000000" pitchFamily="2" charset="2"/>
              <a:buChar char="§"/>
            </a:pPr>
            <a:r>
              <a:rPr lang="de-AT" sz="2300" dirty="0"/>
              <a:t>Wenn Sie Fach- oder Fremdwörter verwenden, erklären Sie diese.</a:t>
            </a:r>
          </a:p>
          <a:p>
            <a:pPr marL="712788" lvl="1" indent="-350838">
              <a:buFont typeface="Wingdings" panose="05000000000000000000" pitchFamily="2" charset="2"/>
              <a:buChar char="§"/>
            </a:pPr>
            <a:r>
              <a:rPr lang="de-AT" sz="2300" dirty="0"/>
              <a:t>Achten Sie darauf, dass der Sinn eines Satzes klar wird.</a:t>
            </a:r>
          </a:p>
          <a:p>
            <a:pPr marL="712788" lvl="1" indent="-350838">
              <a:buFont typeface="Wingdings" panose="05000000000000000000" pitchFamily="2" charset="2"/>
              <a:buChar char="§"/>
            </a:pPr>
            <a:r>
              <a:rPr lang="de-AT" sz="2300" dirty="0"/>
              <a:t>Verwenden Sie Beispiele zur Klärung abstrakter Sachverhalte.</a:t>
            </a:r>
          </a:p>
          <a:p>
            <a:pPr marL="712788" lvl="1" indent="-350838">
              <a:buFont typeface="Wingdings" panose="05000000000000000000" pitchFamily="2" charset="2"/>
              <a:buChar char="§"/>
            </a:pPr>
            <a:r>
              <a:rPr lang="de-AT" sz="2300" dirty="0"/>
              <a:t>Wenn passend, Grafiken und Tabellen einfügen.“</a:t>
            </a:r>
            <a:r>
              <a:rPr lang="de-AT" sz="2300" baseline="30000" dirty="0"/>
              <a:t>38</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38	Unteregge 2013, 32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134</a:t>
            </a:fld>
            <a:endParaRPr lang="de-AT"/>
          </a:p>
        </p:txBody>
      </p:sp>
    </p:spTree>
    <p:extLst>
      <p:ext uri="{BB962C8B-B14F-4D97-AF65-F5344CB8AC3E}">
        <p14:creationId xmlns:p14="http://schemas.microsoft.com/office/powerpoint/2010/main" val="393569712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Textqualität</a:t>
            </a:r>
          </a:p>
        </p:txBody>
      </p:sp>
      <p:sp>
        <p:nvSpPr>
          <p:cNvPr id="6" name="Inhaltsplatzhalter 5">
            <a:extLst>
              <a:ext uri="{FF2B5EF4-FFF2-40B4-BE49-F238E27FC236}">
                <a16:creationId xmlns:a16="http://schemas.microsoft.com/office/drawing/2014/main" id="{2EEBCBFE-517B-4BAE-9868-2CAA6B5A70FA}"/>
              </a:ext>
            </a:extLst>
          </p:cNvPr>
          <p:cNvSpPr>
            <a:spLocks noGrp="1"/>
          </p:cNvSpPr>
          <p:nvPr>
            <p:ph idx="1"/>
          </p:nvPr>
        </p:nvSpPr>
        <p:spPr/>
        <p:txBody>
          <a:bodyPr>
            <a:normAutofit lnSpcReduction="10000"/>
          </a:bodyPr>
          <a:lstStyle/>
          <a:p>
            <a:pPr marL="342900" lvl="1" indent="0">
              <a:buNone/>
            </a:pPr>
            <a:endParaRPr lang="de-AT" sz="2800" b="1" dirty="0"/>
          </a:p>
          <a:p>
            <a:pPr marL="342900" lvl="1" indent="0">
              <a:buNone/>
            </a:pPr>
            <a:r>
              <a:rPr lang="de-AT" sz="2800" b="1" dirty="0"/>
              <a:t>Geschlechtergerechte Sprache:</a:t>
            </a:r>
          </a:p>
          <a:p>
            <a:pPr marL="342900" lvl="1" indent="0">
              <a:buNone/>
            </a:pPr>
            <a:r>
              <a:rPr lang="de-AT" sz="2500" dirty="0"/>
              <a:t>Es gibt unterschiedliche Möglichkeiten geschlechtergerecht zu formulieren. Zu Beachten sind:</a:t>
            </a:r>
          </a:p>
          <a:p>
            <a:pPr marL="342900" lvl="1" indent="0">
              <a:buNone/>
            </a:pPr>
            <a:r>
              <a:rPr lang="de-AT" sz="2500" dirty="0"/>
              <a:t>„</a:t>
            </a:r>
            <a:r>
              <a:rPr lang="de-AT" sz="2500" b="1" dirty="0"/>
              <a:t>Adäquanz</a:t>
            </a:r>
          </a:p>
          <a:p>
            <a:pPr marL="342900" lvl="1" indent="0">
              <a:buNone/>
            </a:pPr>
            <a:r>
              <a:rPr lang="de-AT" sz="2500" dirty="0"/>
              <a:t>Der angesprochenen Zielgruppe oder Person angemessen</a:t>
            </a:r>
          </a:p>
          <a:p>
            <a:pPr marL="342900" lvl="1" indent="0">
              <a:buNone/>
            </a:pPr>
            <a:r>
              <a:rPr lang="de-AT" sz="2500" b="1" dirty="0"/>
              <a:t>Kongruenz</a:t>
            </a:r>
          </a:p>
          <a:p>
            <a:pPr marL="342900" lvl="1" indent="0">
              <a:buNone/>
            </a:pPr>
            <a:r>
              <a:rPr lang="de-AT" sz="2500" dirty="0"/>
              <a:t>Gemäß den grammatikalischen Regeln (Singular, Plural, Fälle, etc.)</a:t>
            </a:r>
          </a:p>
          <a:p>
            <a:pPr marL="342900" lvl="1" indent="0">
              <a:buNone/>
            </a:pPr>
            <a:r>
              <a:rPr lang="de-AT" sz="2500" b="1" dirty="0"/>
              <a:t>Konsequenz</a:t>
            </a:r>
          </a:p>
          <a:p>
            <a:pPr marL="342900" lvl="1" indent="0">
              <a:buNone/>
            </a:pPr>
            <a:r>
              <a:rPr lang="de-AT" sz="2500" dirty="0"/>
              <a:t>Die gewählte Form für das gesamte Dokument durchhalten“</a:t>
            </a:r>
            <a:r>
              <a:rPr lang="de-AT" sz="2500" baseline="30000" dirty="0"/>
              <a:t>39</a:t>
            </a:r>
          </a:p>
          <a:p>
            <a:pPr marL="342900" lvl="1" indent="0">
              <a:buNone/>
            </a:pPr>
            <a:endParaRPr lang="de-AT" sz="2800" dirty="0"/>
          </a:p>
          <a:p>
            <a:pPr lvl="1"/>
            <a:endParaRPr lang="de-AT" sz="3200" b="1" dirty="0"/>
          </a:p>
          <a:p>
            <a:pPr marL="0" indent="0">
              <a:buNone/>
            </a:pPr>
            <a:endParaRPr lang="de-AT" dirty="0"/>
          </a:p>
        </p:txBody>
      </p:sp>
      <p:sp>
        <p:nvSpPr>
          <p:cNvPr id="2" name="Fußzeilenplatzhalter 1"/>
          <p:cNvSpPr>
            <a:spLocks noGrp="1"/>
          </p:cNvSpPr>
          <p:nvPr>
            <p:ph type="ftr" sz="quarter" idx="11"/>
          </p:nvPr>
        </p:nvSpPr>
        <p:spPr/>
        <p:txBody>
          <a:bodyPr/>
          <a:lstStyle/>
          <a:p>
            <a:r>
              <a:rPr lang="de-AT" dirty="0"/>
              <a:t>39 	BMBWF 2018, 3 </a:t>
            </a:r>
          </a:p>
        </p:txBody>
      </p:sp>
      <p:sp>
        <p:nvSpPr>
          <p:cNvPr id="5" name="Foliennummernplatzhalter 4"/>
          <p:cNvSpPr>
            <a:spLocks noGrp="1"/>
          </p:cNvSpPr>
          <p:nvPr>
            <p:ph type="sldNum" sz="quarter" idx="12"/>
          </p:nvPr>
        </p:nvSpPr>
        <p:spPr>
          <a:xfrm>
            <a:off x="251520" y="5589240"/>
            <a:ext cx="2057400" cy="365125"/>
          </a:xfrm>
        </p:spPr>
        <p:txBody>
          <a:bodyPr/>
          <a:lstStyle/>
          <a:p>
            <a:fld id="{01B12179-A94A-410D-B3FE-924BB8A7759E}" type="slidenum">
              <a:rPr lang="de-AT" smtClean="0"/>
              <a:pPr/>
              <a:t>135</a:t>
            </a:fld>
            <a:endParaRPr lang="de-AT"/>
          </a:p>
        </p:txBody>
      </p:sp>
    </p:spTree>
    <p:extLst>
      <p:ext uri="{BB962C8B-B14F-4D97-AF65-F5344CB8AC3E}">
        <p14:creationId xmlns:p14="http://schemas.microsoft.com/office/powerpoint/2010/main" val="237201669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CAD7A93C-2C43-4F3E-B1A7-0B4C11429250}"/>
              </a:ext>
            </a:extLst>
          </p:cNvPr>
          <p:cNvSpPr/>
          <p:nvPr/>
        </p:nvSpPr>
        <p:spPr>
          <a:xfrm>
            <a:off x="658141" y="3429000"/>
            <a:ext cx="7615758" cy="136815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Textqualität</a:t>
            </a:r>
          </a:p>
        </p:txBody>
      </p:sp>
      <p:sp>
        <p:nvSpPr>
          <p:cNvPr id="6" name="Inhaltsplatzhalter 5">
            <a:extLst>
              <a:ext uri="{FF2B5EF4-FFF2-40B4-BE49-F238E27FC236}">
                <a16:creationId xmlns:a16="http://schemas.microsoft.com/office/drawing/2014/main" id="{2EEBCBFE-517B-4BAE-9868-2CAA6B5A70FA}"/>
              </a:ext>
            </a:extLst>
          </p:cNvPr>
          <p:cNvSpPr>
            <a:spLocks noGrp="1"/>
          </p:cNvSpPr>
          <p:nvPr>
            <p:ph idx="1"/>
          </p:nvPr>
        </p:nvSpPr>
        <p:spPr>
          <a:xfrm>
            <a:off x="619889" y="2021196"/>
            <a:ext cx="7834866" cy="4871084"/>
          </a:xfrm>
        </p:spPr>
        <p:txBody>
          <a:bodyPr>
            <a:normAutofit/>
          </a:bodyPr>
          <a:lstStyle/>
          <a:p>
            <a:pPr marL="342900" lvl="1" indent="0">
              <a:buNone/>
            </a:pPr>
            <a:r>
              <a:rPr lang="de-AT" sz="2400" b="1" dirty="0"/>
              <a:t>Empfehlungen:</a:t>
            </a:r>
          </a:p>
          <a:p>
            <a:pPr marL="614362" lvl="1" indent="-342900">
              <a:buFont typeface="Wingdings" panose="05000000000000000000" pitchFamily="2" charset="2"/>
              <a:buChar char="§"/>
            </a:pPr>
            <a:r>
              <a:rPr lang="de-AT" sz="2000" dirty="0"/>
              <a:t>Geschlechtsneutrale Ausdrücke verwenden</a:t>
            </a:r>
          </a:p>
          <a:p>
            <a:pPr marL="614362" lvl="1" indent="-342900">
              <a:buFont typeface="Wingdings" panose="05000000000000000000" pitchFamily="2" charset="2"/>
              <a:buChar char="§"/>
            </a:pPr>
            <a:r>
              <a:rPr lang="de-AT" sz="2000" dirty="0"/>
              <a:t>Paarformen (Männer und Frauen werden explizit genannt).</a:t>
            </a:r>
          </a:p>
          <a:p>
            <a:pPr marL="614362" lvl="1" indent="-342900">
              <a:buFont typeface="Wingdings" panose="05000000000000000000" pitchFamily="2" charset="2"/>
              <a:buChar char="§"/>
            </a:pPr>
            <a:r>
              <a:rPr lang="de-AT" sz="2000" dirty="0"/>
              <a:t>Einheitliche Anwendung (Schülerinnen/ Schüler).</a:t>
            </a:r>
          </a:p>
          <a:p>
            <a:pPr marL="0" indent="0">
              <a:buNone/>
            </a:pPr>
            <a:r>
              <a:rPr lang="de-AT" dirty="0"/>
              <a:t>„Generalklauseln“, in denen vorweg behauptet wird, die männliche Form gelte in einem Text – Frauen mitmeinend – für beide Geschlechter, schaffen im anschließenden Text ein Ungleichgewicht und sind daher (…) [nicht erlaubt, Ergänzung des Verfassers]“.</a:t>
            </a:r>
            <a:r>
              <a:rPr lang="de-AT" baseline="30000" dirty="0"/>
              <a:t>40</a:t>
            </a:r>
          </a:p>
        </p:txBody>
      </p:sp>
      <p:sp>
        <p:nvSpPr>
          <p:cNvPr id="2" name="Fußzeilenplatzhalter 1"/>
          <p:cNvSpPr>
            <a:spLocks noGrp="1"/>
          </p:cNvSpPr>
          <p:nvPr>
            <p:ph type="ftr" sz="quarter" idx="11"/>
          </p:nvPr>
        </p:nvSpPr>
        <p:spPr/>
        <p:txBody>
          <a:bodyPr/>
          <a:lstStyle/>
          <a:p>
            <a:r>
              <a:rPr lang="de-AT" dirty="0"/>
              <a:t>40	 BMBWF 2018, 3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136</a:t>
            </a:fld>
            <a:endParaRPr lang="de-AT"/>
          </a:p>
        </p:txBody>
      </p:sp>
      <p:sp>
        <p:nvSpPr>
          <p:cNvPr id="7" name="Textfeld 6">
            <a:extLst>
              <a:ext uri="{FF2B5EF4-FFF2-40B4-BE49-F238E27FC236}">
                <a16:creationId xmlns:a16="http://schemas.microsoft.com/office/drawing/2014/main" id="{942E89DC-CBA1-49F4-9C32-3E0C6D2A9801}"/>
              </a:ext>
            </a:extLst>
          </p:cNvPr>
          <p:cNvSpPr txBox="1"/>
          <p:nvPr/>
        </p:nvSpPr>
        <p:spPr>
          <a:xfrm>
            <a:off x="619889" y="4883759"/>
            <a:ext cx="7615758" cy="1754326"/>
          </a:xfrm>
          <a:prstGeom prst="rect">
            <a:avLst/>
          </a:prstGeom>
          <a:noFill/>
        </p:spPr>
        <p:txBody>
          <a:bodyPr wrap="square" rtlCol="0">
            <a:spAutoFit/>
          </a:bodyPr>
          <a:lstStyle/>
          <a:p>
            <a:r>
              <a:rPr lang="de-AT" dirty="0"/>
              <a:t>Die ausführlichen Richtlinien sind nachzulesen unter: Bundeskanzleramt (</a:t>
            </a:r>
            <a:r>
              <a:rPr lang="de-AT" dirty="0" err="1"/>
              <a:t>Hg</a:t>
            </a:r>
            <a:r>
              <a:rPr lang="de-AT" dirty="0"/>
              <a:t>.) (2021). Geschlechtergerechte Sprache: Wien</a:t>
            </a:r>
          </a:p>
          <a:p>
            <a:r>
              <a:rPr lang="de-AT" dirty="0"/>
              <a:t>	</a:t>
            </a:r>
            <a:r>
              <a:rPr lang="de-AT" b="1" dirty="0"/>
              <a:t>Unterlagen verfügbar unter: </a:t>
            </a:r>
            <a:r>
              <a:rPr lang="de-AT" dirty="0"/>
              <a:t>	Projekteordner/ DA Unterlagen/ 					Geschlechtergerechte Sprache</a:t>
            </a:r>
          </a:p>
          <a:p>
            <a:endParaRPr lang="de-AT" dirty="0"/>
          </a:p>
          <a:p>
            <a:r>
              <a:rPr lang="de-AT" dirty="0"/>
              <a:t> </a:t>
            </a:r>
          </a:p>
        </p:txBody>
      </p:sp>
    </p:spTree>
    <p:extLst>
      <p:ext uri="{BB962C8B-B14F-4D97-AF65-F5344CB8AC3E}">
        <p14:creationId xmlns:p14="http://schemas.microsoft.com/office/powerpoint/2010/main" val="55271636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Wissenschaftlicher Schreibstil: </a:t>
            </a:r>
            <a:r>
              <a:rPr lang="de-AT" sz="2400" b="1" dirty="0">
                <a:solidFill>
                  <a:schemeClr val="tx1">
                    <a:lumMod val="85000"/>
                    <a:lumOff val="15000"/>
                  </a:schemeClr>
                </a:solidFill>
              </a:rPr>
              <a:t>Tipp</a:t>
            </a:r>
          </a:p>
        </p:txBody>
      </p:sp>
      <p:sp>
        <p:nvSpPr>
          <p:cNvPr id="6" name="Inhaltsplatzhalter 5">
            <a:extLst>
              <a:ext uri="{FF2B5EF4-FFF2-40B4-BE49-F238E27FC236}">
                <a16:creationId xmlns:a16="http://schemas.microsoft.com/office/drawing/2014/main" id="{CD3E49E3-CF76-4819-BEF9-C2727792E40A}"/>
              </a:ext>
            </a:extLst>
          </p:cNvPr>
          <p:cNvSpPr>
            <a:spLocks noGrp="1"/>
          </p:cNvSpPr>
          <p:nvPr>
            <p:ph idx="1"/>
          </p:nvPr>
        </p:nvSpPr>
        <p:spPr/>
        <p:txBody>
          <a:bodyPr/>
          <a:lstStyle/>
          <a:p>
            <a:endParaRPr lang="de-AT" dirty="0"/>
          </a:p>
          <a:p>
            <a:pPr lvl="1">
              <a:spcAft>
                <a:spcPts val="1200"/>
              </a:spcAft>
            </a:pPr>
            <a:r>
              <a:rPr lang="de-AT" sz="2800" dirty="0"/>
              <a:t>Die Arbeit unbedingt von jemanden Korrektur lesen lassen!</a:t>
            </a:r>
          </a:p>
          <a:p>
            <a:pPr lvl="1">
              <a:spcAft>
                <a:spcPts val="1200"/>
              </a:spcAft>
            </a:pPr>
            <a:endParaRPr lang="de-AT" sz="2800" dirty="0"/>
          </a:p>
          <a:p>
            <a:pPr lvl="1">
              <a:spcAft>
                <a:spcPts val="1200"/>
              </a:spcAft>
            </a:pPr>
            <a:r>
              <a:rPr lang="de-AT" sz="2800" dirty="0"/>
              <a:t>Die inhaltlich beste Arbeit leidet darunter, wenn die Textqualität (Rechtschreibung, Satzbau, Grammatik, Ausdruck, …) nicht stimmt!</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137</a:t>
            </a:fld>
            <a:endParaRPr lang="de-AT"/>
          </a:p>
        </p:txBody>
      </p:sp>
    </p:spTree>
    <p:extLst>
      <p:ext uri="{BB962C8B-B14F-4D97-AF65-F5344CB8AC3E}">
        <p14:creationId xmlns:p14="http://schemas.microsoft.com/office/powerpoint/2010/main" val="263394206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D15F19-9013-4CAA-8AEE-2AD5D57C9242}"/>
              </a:ext>
            </a:extLst>
          </p:cNvPr>
          <p:cNvSpPr>
            <a:spLocks noGrp="1"/>
          </p:cNvSpPr>
          <p:nvPr>
            <p:ph type="ctrTitle"/>
          </p:nvPr>
        </p:nvSpPr>
        <p:spPr>
          <a:xfrm>
            <a:off x="1143000" y="1700808"/>
            <a:ext cx="6858000" cy="2387600"/>
          </a:xfrm>
        </p:spPr>
        <p:txBody>
          <a:bodyPr>
            <a:normAutofit fontScale="90000"/>
          </a:bodyPr>
          <a:lstStyle/>
          <a:p>
            <a:pPr marL="0" indent="0"/>
            <a:r>
              <a:rPr lang="de-AT" sz="7200" b="1" dirty="0"/>
              <a:t>Präsentation &amp; </a:t>
            </a:r>
            <a:br>
              <a:rPr lang="de-AT" sz="7200" b="1" dirty="0"/>
            </a:br>
            <a:r>
              <a:rPr lang="de-AT" sz="7200" b="1" dirty="0"/>
              <a:t>Diskussion inkl. Poster</a:t>
            </a:r>
            <a:endParaRPr lang="de-AT" sz="6600" dirty="0"/>
          </a:p>
        </p:txBody>
      </p:sp>
      <p:sp>
        <p:nvSpPr>
          <p:cNvPr id="3" name="Untertitel 2">
            <a:extLst>
              <a:ext uri="{FF2B5EF4-FFF2-40B4-BE49-F238E27FC236}">
                <a16:creationId xmlns:a16="http://schemas.microsoft.com/office/drawing/2014/main" id="{C5D81FD4-8077-4AA1-ACB6-7CD1EA09744F}"/>
              </a:ext>
            </a:extLst>
          </p:cNvPr>
          <p:cNvSpPr>
            <a:spLocks noGrp="1"/>
          </p:cNvSpPr>
          <p:nvPr>
            <p:ph type="subTitle" idx="1"/>
          </p:nvPr>
        </p:nvSpPr>
        <p:spPr>
          <a:xfrm>
            <a:off x="827584" y="4293096"/>
            <a:ext cx="7272808" cy="1655762"/>
          </a:xfrm>
        </p:spPr>
        <p:txBody>
          <a:bodyPr>
            <a:normAutofit/>
          </a:bodyPr>
          <a:lstStyle/>
          <a:p>
            <a:r>
              <a:rPr lang="de-AT" sz="2000" dirty="0"/>
              <a:t>Zeitraum zwischen Abgabe DA</a:t>
            </a:r>
          </a:p>
          <a:p>
            <a:r>
              <a:rPr lang="de-AT" sz="2000" dirty="0"/>
              <a:t>und dem Ende des als Haupttermin vorgesehenen Prüfungstermins</a:t>
            </a:r>
          </a:p>
        </p:txBody>
      </p:sp>
    </p:spTree>
    <p:extLst>
      <p:ext uri="{BB962C8B-B14F-4D97-AF65-F5344CB8AC3E}">
        <p14:creationId xmlns:p14="http://schemas.microsoft.com/office/powerpoint/2010/main" val="69585568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19A2EFE-EB68-C2C1-AAC6-DA79DA4CDD8C}"/>
              </a:ext>
            </a:extLst>
          </p:cNvPr>
          <p:cNvSpPr>
            <a:spLocks noGrp="1"/>
          </p:cNvSpPr>
          <p:nvPr>
            <p:ph idx="1"/>
          </p:nvPr>
        </p:nvSpPr>
        <p:spPr/>
        <p:txBody>
          <a:bodyPr>
            <a:normAutofit lnSpcReduction="10000"/>
          </a:bodyPr>
          <a:lstStyle/>
          <a:p>
            <a:pPr marL="0" indent="0">
              <a:buNone/>
            </a:pPr>
            <a:r>
              <a:rPr lang="de-DE" sz="2800" dirty="0"/>
              <a:t> Soll eine wissenschaftliche Arbeit auf einer Seite zusammenfassen / erklären (Format A1/A0) </a:t>
            </a:r>
          </a:p>
          <a:p>
            <a:pPr marL="0" indent="0">
              <a:buNone/>
            </a:pPr>
            <a:r>
              <a:rPr lang="de-DE" sz="2800" dirty="0"/>
              <a:t> Soll Aufmerksamkeit erregen, Informationen bereitstellen, Ergebnisse einer Forschungsarbeit zusammenfassen </a:t>
            </a:r>
          </a:p>
          <a:p>
            <a:pPr marL="0" indent="0">
              <a:buNone/>
            </a:pPr>
            <a:r>
              <a:rPr lang="de-DE" sz="2800" dirty="0"/>
              <a:t> Soll die mündliche Präsentation einer wissenschaftlichen Arbeit ersetzen </a:t>
            </a:r>
          </a:p>
          <a:p>
            <a:pPr marL="0" indent="0">
              <a:buNone/>
            </a:pPr>
            <a:r>
              <a:rPr lang="de-DE" sz="2800" dirty="0"/>
              <a:t> Werden auf wissenschaftlichen Konferenzen ausgestellt </a:t>
            </a:r>
          </a:p>
          <a:p>
            <a:pPr marL="0" indent="0">
              <a:buNone/>
            </a:pPr>
            <a:r>
              <a:rPr lang="de-DE" sz="2800" dirty="0"/>
              <a:t> so kann man sich in kurzer Zeit einen Überblick über verschiedene wissenschaftliche Arbeiten verschaffen </a:t>
            </a:r>
            <a:endParaRPr lang="de-AT" sz="3600" dirty="0"/>
          </a:p>
        </p:txBody>
      </p:sp>
      <p:sp>
        <p:nvSpPr>
          <p:cNvPr id="3" name="Fußzeilenplatzhalter 2">
            <a:extLst>
              <a:ext uri="{FF2B5EF4-FFF2-40B4-BE49-F238E27FC236}">
                <a16:creationId xmlns:a16="http://schemas.microsoft.com/office/drawing/2014/main" id="{A8764957-91B4-EE03-C782-4A78A1B8FEB1}"/>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8669E805-999C-F12C-3E1C-831F7C733258}"/>
              </a:ext>
            </a:extLst>
          </p:cNvPr>
          <p:cNvSpPr>
            <a:spLocks noGrp="1"/>
          </p:cNvSpPr>
          <p:nvPr>
            <p:ph type="sldNum" sz="quarter" idx="12"/>
          </p:nvPr>
        </p:nvSpPr>
        <p:spPr/>
        <p:txBody>
          <a:bodyPr/>
          <a:lstStyle/>
          <a:p>
            <a:fld id="{01B12179-A94A-410D-B3FE-924BB8A7759E}" type="slidenum">
              <a:rPr lang="de-AT" smtClean="0"/>
              <a:pPr/>
              <a:t>139</a:t>
            </a:fld>
            <a:endParaRPr lang="de-AT"/>
          </a:p>
        </p:txBody>
      </p:sp>
      <p:sp>
        <p:nvSpPr>
          <p:cNvPr id="5" name="Textfeld 4">
            <a:extLst>
              <a:ext uri="{FF2B5EF4-FFF2-40B4-BE49-F238E27FC236}">
                <a16:creationId xmlns:a16="http://schemas.microsoft.com/office/drawing/2014/main" id="{A02A3CB0-C566-9870-3ACE-43C14F924BC7}"/>
              </a:ext>
            </a:extLst>
          </p:cNvPr>
          <p:cNvSpPr txBox="1"/>
          <p:nvPr/>
        </p:nvSpPr>
        <p:spPr>
          <a:xfrm>
            <a:off x="616400" y="764704"/>
            <a:ext cx="7123952" cy="646331"/>
          </a:xfrm>
          <a:prstGeom prst="rect">
            <a:avLst/>
          </a:prstGeom>
          <a:solidFill>
            <a:srgbClr val="FFFF00"/>
          </a:solidFill>
        </p:spPr>
        <p:txBody>
          <a:bodyPr wrap="square" rtlCol="0">
            <a:spAutoFit/>
          </a:bodyPr>
          <a:lstStyle/>
          <a:p>
            <a:r>
              <a:rPr lang="de-AT" sz="3600" b="1" dirty="0"/>
              <a:t>Das wissenschaftliche Poster</a:t>
            </a:r>
            <a:endParaRPr lang="de-AT" sz="3600" b="1" dirty="0">
              <a:solidFill>
                <a:srgbClr val="FF0000"/>
              </a:solidFill>
            </a:endParaRPr>
          </a:p>
        </p:txBody>
      </p:sp>
    </p:spTree>
    <p:extLst>
      <p:ext uri="{BB962C8B-B14F-4D97-AF65-F5344CB8AC3E}">
        <p14:creationId xmlns:p14="http://schemas.microsoft.com/office/powerpoint/2010/main" val="2265150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Wissenschaftliches Arbeiten?</a:t>
            </a:r>
          </a:p>
        </p:txBody>
      </p:sp>
      <p:sp>
        <p:nvSpPr>
          <p:cNvPr id="5" name="Inhaltsplatzhalter 4">
            <a:extLst>
              <a:ext uri="{FF2B5EF4-FFF2-40B4-BE49-F238E27FC236}">
                <a16:creationId xmlns:a16="http://schemas.microsoft.com/office/drawing/2014/main" id="{87F7B518-E4A6-4B58-B767-43B3243CDF4E}"/>
              </a:ext>
            </a:extLst>
          </p:cNvPr>
          <p:cNvSpPr>
            <a:spLocks noGrp="1"/>
          </p:cNvSpPr>
          <p:nvPr>
            <p:ph idx="1"/>
          </p:nvPr>
        </p:nvSpPr>
        <p:spPr/>
        <p:txBody>
          <a:bodyPr/>
          <a:lstStyle/>
          <a:p>
            <a:pPr marL="342900" indent="-342900">
              <a:spcAft>
                <a:spcPts val="1200"/>
              </a:spcAft>
            </a:pPr>
            <a:r>
              <a:rPr lang="de-AT" sz="2400" dirty="0"/>
              <a:t>„Befolgt Kriterien der Wissenschaftlichkeit</a:t>
            </a:r>
          </a:p>
          <a:p>
            <a:pPr marL="285750" indent="-285750">
              <a:spcAft>
                <a:spcPts val="1200"/>
              </a:spcAft>
            </a:pPr>
            <a:r>
              <a:rPr lang="de-AT" sz="2400" dirty="0"/>
              <a:t>Orientiert sich am Stand der wissenschaftlichen Diskussion</a:t>
            </a:r>
          </a:p>
          <a:p>
            <a:pPr marL="285750" indent="-285750">
              <a:spcAft>
                <a:spcPts val="1200"/>
              </a:spcAft>
            </a:pPr>
            <a:r>
              <a:rPr lang="de-AT" sz="2400" dirty="0"/>
              <a:t>Basiert auf vorhandenen wissenschaftlichen Erkenntnissen</a:t>
            </a:r>
          </a:p>
          <a:p>
            <a:pPr marL="285750" indent="-285750">
              <a:spcAft>
                <a:spcPts val="1200"/>
              </a:spcAft>
            </a:pPr>
            <a:r>
              <a:rPr lang="de-AT" sz="2400" dirty="0"/>
              <a:t>Setzt sich kritisch damit auseinander </a:t>
            </a:r>
          </a:p>
          <a:p>
            <a:pPr marL="285750" indent="-285750">
              <a:spcAft>
                <a:spcPts val="1200"/>
              </a:spcAft>
            </a:pPr>
            <a:r>
              <a:rPr lang="de-AT" sz="2400" dirty="0"/>
              <a:t>erforscht und hinterfragt</a:t>
            </a:r>
          </a:p>
          <a:p>
            <a:pPr marL="285750" indent="-285750">
              <a:spcAft>
                <a:spcPts val="1200"/>
              </a:spcAft>
            </a:pPr>
            <a:r>
              <a:rPr lang="de-AT" sz="2400" dirty="0"/>
              <a:t>Legt Ergebnisse dar und fügt sie in den Erkenntnisstand ein“ </a:t>
            </a:r>
            <a:r>
              <a:rPr lang="de-AT" sz="2400" baseline="30000" dirty="0"/>
              <a:t>1</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1	</a:t>
            </a:r>
            <a:r>
              <a:rPr lang="de-AT" dirty="0" err="1"/>
              <a:t>Unteregger</a:t>
            </a:r>
            <a:r>
              <a:rPr lang="de-AT" dirty="0"/>
              <a:t> 2013, 2</a:t>
            </a:r>
          </a:p>
        </p:txBody>
      </p:sp>
      <p:sp>
        <p:nvSpPr>
          <p:cNvPr id="9" name="Foliennummernplatzhalter 8"/>
          <p:cNvSpPr>
            <a:spLocks noGrp="1"/>
          </p:cNvSpPr>
          <p:nvPr>
            <p:ph type="sldNum" sz="quarter" idx="12"/>
          </p:nvPr>
        </p:nvSpPr>
        <p:spPr/>
        <p:txBody>
          <a:bodyPr/>
          <a:lstStyle/>
          <a:p>
            <a:fld id="{01B12179-A94A-410D-B3FE-924BB8A7759E}" type="slidenum">
              <a:rPr lang="de-AT" smtClean="0">
                <a:solidFill>
                  <a:schemeClr val="bg1">
                    <a:lumMod val="65000"/>
                  </a:schemeClr>
                </a:solidFill>
              </a:rPr>
              <a:pPr/>
              <a:t>14</a:t>
            </a:fld>
            <a:endParaRPr lang="de-AT" dirty="0">
              <a:solidFill>
                <a:schemeClr val="bg1">
                  <a:lumMod val="65000"/>
                </a:schemeClr>
              </a:solidFill>
            </a:endParaRPr>
          </a:p>
        </p:txBody>
      </p:sp>
    </p:spTree>
    <p:extLst>
      <p:ext uri="{BB962C8B-B14F-4D97-AF65-F5344CB8AC3E}">
        <p14:creationId xmlns:p14="http://schemas.microsoft.com/office/powerpoint/2010/main" val="80523395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19A2EFE-EB68-C2C1-AAC6-DA79DA4CDD8C}"/>
              </a:ext>
            </a:extLst>
          </p:cNvPr>
          <p:cNvSpPr>
            <a:spLocks noGrp="1"/>
          </p:cNvSpPr>
          <p:nvPr>
            <p:ph idx="1"/>
          </p:nvPr>
        </p:nvSpPr>
        <p:spPr/>
        <p:txBody>
          <a:bodyPr>
            <a:normAutofit/>
          </a:bodyPr>
          <a:lstStyle/>
          <a:p>
            <a:pPr marL="0" indent="0">
              <a:buNone/>
            </a:pPr>
            <a:r>
              <a:rPr lang="de-DE" sz="3200" b="1" dirty="0"/>
              <a:t> Titel: </a:t>
            </a:r>
            <a:r>
              <a:rPr lang="de-DE" sz="3200" dirty="0"/>
              <a:t>Interessant und kurz </a:t>
            </a:r>
          </a:p>
          <a:p>
            <a:pPr marL="0" indent="0">
              <a:buNone/>
            </a:pPr>
            <a:r>
              <a:rPr lang="de-DE" sz="3200" b="1" dirty="0"/>
              <a:t> Autoren + Einrichtung: </a:t>
            </a:r>
            <a:r>
              <a:rPr lang="de-DE" sz="3200" dirty="0"/>
              <a:t>Namen, HBLA Ursprung </a:t>
            </a:r>
          </a:p>
          <a:p>
            <a:pPr marL="0" indent="0">
              <a:buNone/>
            </a:pPr>
            <a:r>
              <a:rPr lang="de-DE" sz="3200" b="1" dirty="0"/>
              <a:t> Einleitung: </a:t>
            </a:r>
            <a:r>
              <a:rPr lang="de-DE" sz="3200" dirty="0"/>
              <a:t>Kurz und prägnant </a:t>
            </a:r>
          </a:p>
          <a:p>
            <a:pPr marL="0" indent="0">
              <a:buNone/>
            </a:pPr>
            <a:r>
              <a:rPr lang="de-DE" sz="3200" b="1" dirty="0"/>
              <a:t> Zielsetzung: </a:t>
            </a:r>
            <a:r>
              <a:rPr lang="de-DE" sz="3200" dirty="0"/>
              <a:t>Beschreibung der Forschungsfragen + Hypothesen </a:t>
            </a:r>
          </a:p>
          <a:p>
            <a:pPr marL="0" indent="0">
              <a:buNone/>
            </a:pPr>
            <a:r>
              <a:rPr lang="de-DE" sz="3200" b="1" dirty="0"/>
              <a:t> Material und Methoden: </a:t>
            </a:r>
            <a:r>
              <a:rPr lang="de-DE" sz="3200" dirty="0"/>
              <a:t>kurzer Überblick </a:t>
            </a:r>
            <a:endParaRPr lang="de-AT" sz="3200" dirty="0"/>
          </a:p>
        </p:txBody>
      </p:sp>
      <p:sp>
        <p:nvSpPr>
          <p:cNvPr id="3" name="Fußzeilenplatzhalter 2">
            <a:extLst>
              <a:ext uri="{FF2B5EF4-FFF2-40B4-BE49-F238E27FC236}">
                <a16:creationId xmlns:a16="http://schemas.microsoft.com/office/drawing/2014/main" id="{A8764957-91B4-EE03-C782-4A78A1B8FEB1}"/>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8669E805-999C-F12C-3E1C-831F7C733258}"/>
              </a:ext>
            </a:extLst>
          </p:cNvPr>
          <p:cNvSpPr>
            <a:spLocks noGrp="1"/>
          </p:cNvSpPr>
          <p:nvPr>
            <p:ph type="sldNum" sz="quarter" idx="12"/>
          </p:nvPr>
        </p:nvSpPr>
        <p:spPr/>
        <p:txBody>
          <a:bodyPr/>
          <a:lstStyle/>
          <a:p>
            <a:fld id="{01B12179-A94A-410D-B3FE-924BB8A7759E}" type="slidenum">
              <a:rPr lang="de-AT" smtClean="0"/>
              <a:pPr/>
              <a:t>140</a:t>
            </a:fld>
            <a:endParaRPr lang="de-AT"/>
          </a:p>
        </p:txBody>
      </p:sp>
      <p:sp>
        <p:nvSpPr>
          <p:cNvPr id="5" name="Textfeld 4">
            <a:extLst>
              <a:ext uri="{FF2B5EF4-FFF2-40B4-BE49-F238E27FC236}">
                <a16:creationId xmlns:a16="http://schemas.microsoft.com/office/drawing/2014/main" id="{A02A3CB0-C566-9870-3ACE-43C14F924BC7}"/>
              </a:ext>
            </a:extLst>
          </p:cNvPr>
          <p:cNvSpPr txBox="1"/>
          <p:nvPr/>
        </p:nvSpPr>
        <p:spPr>
          <a:xfrm>
            <a:off x="616400" y="764704"/>
            <a:ext cx="7123952" cy="646331"/>
          </a:xfrm>
          <a:prstGeom prst="rect">
            <a:avLst/>
          </a:prstGeom>
          <a:solidFill>
            <a:srgbClr val="FFFF00"/>
          </a:solidFill>
        </p:spPr>
        <p:txBody>
          <a:bodyPr wrap="square" rtlCol="0">
            <a:spAutoFit/>
          </a:bodyPr>
          <a:lstStyle/>
          <a:p>
            <a:r>
              <a:rPr lang="de-AT" sz="3600" b="1" dirty="0"/>
              <a:t>Das wissenschaftliche Poster</a:t>
            </a:r>
            <a:r>
              <a:rPr lang="de-AT" sz="2800" b="1" dirty="0">
                <a:solidFill>
                  <a:srgbClr val="FF0000"/>
                </a:solidFill>
              </a:rPr>
              <a:t>_ Inhalt</a:t>
            </a:r>
            <a:endParaRPr lang="de-AT" sz="3600" b="1" dirty="0">
              <a:solidFill>
                <a:srgbClr val="FF0000"/>
              </a:solidFill>
            </a:endParaRPr>
          </a:p>
        </p:txBody>
      </p:sp>
    </p:spTree>
    <p:extLst>
      <p:ext uri="{BB962C8B-B14F-4D97-AF65-F5344CB8AC3E}">
        <p14:creationId xmlns:p14="http://schemas.microsoft.com/office/powerpoint/2010/main" val="6648237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19A2EFE-EB68-C2C1-AAC6-DA79DA4CDD8C}"/>
              </a:ext>
            </a:extLst>
          </p:cNvPr>
          <p:cNvSpPr>
            <a:spLocks noGrp="1"/>
          </p:cNvSpPr>
          <p:nvPr>
            <p:ph idx="1"/>
          </p:nvPr>
        </p:nvSpPr>
        <p:spPr/>
        <p:txBody>
          <a:bodyPr>
            <a:normAutofit/>
          </a:bodyPr>
          <a:lstStyle/>
          <a:p>
            <a:pPr marL="0" indent="0">
              <a:buNone/>
            </a:pPr>
            <a:r>
              <a:rPr lang="de-DE" sz="3200" dirty="0"/>
              <a:t> </a:t>
            </a:r>
            <a:r>
              <a:rPr lang="de-DE" sz="3200" b="1" dirty="0"/>
              <a:t>Ergebnisse: </a:t>
            </a:r>
            <a:r>
              <a:rPr lang="de-DE" sz="3200" dirty="0"/>
              <a:t>klare Visualisierung (Abbildungen, Tabellen, etc.) und kurze Beschreibung der wichtigsten Ergebnisse </a:t>
            </a:r>
          </a:p>
          <a:p>
            <a:pPr marL="0" indent="0">
              <a:buNone/>
            </a:pPr>
            <a:r>
              <a:rPr lang="de-DE" sz="3200" dirty="0"/>
              <a:t> </a:t>
            </a:r>
            <a:r>
              <a:rPr lang="de-DE" sz="3200" b="1" dirty="0"/>
              <a:t>Schlussfolgerungen: </a:t>
            </a:r>
            <a:r>
              <a:rPr lang="de-DE" sz="3200" dirty="0"/>
              <a:t>Zusammenfassung + Diskussion der Ergebnisse / der Arbeit </a:t>
            </a:r>
          </a:p>
          <a:p>
            <a:pPr marL="0" indent="0">
              <a:buNone/>
            </a:pPr>
            <a:r>
              <a:rPr lang="de-DE" sz="3200" b="1" dirty="0"/>
              <a:t> Quellenangaben: </a:t>
            </a:r>
            <a:r>
              <a:rPr lang="de-DE" sz="3200" dirty="0"/>
              <a:t>Alle Quellen die im Poster verwendet werden zitieren (auch im Text am Poster Quellverweis angeben!) </a:t>
            </a:r>
            <a:endParaRPr lang="de-AT" sz="4000" dirty="0"/>
          </a:p>
        </p:txBody>
      </p:sp>
      <p:sp>
        <p:nvSpPr>
          <p:cNvPr id="3" name="Fußzeilenplatzhalter 2">
            <a:extLst>
              <a:ext uri="{FF2B5EF4-FFF2-40B4-BE49-F238E27FC236}">
                <a16:creationId xmlns:a16="http://schemas.microsoft.com/office/drawing/2014/main" id="{A8764957-91B4-EE03-C782-4A78A1B8FEB1}"/>
              </a:ext>
            </a:extLst>
          </p:cNvPr>
          <p:cNvSpPr>
            <a:spLocks noGrp="1"/>
          </p:cNvSpPr>
          <p:nvPr>
            <p:ph type="ftr" sz="quarter" idx="11"/>
          </p:nvPr>
        </p:nvSpPr>
        <p:spPr/>
        <p:txBody>
          <a:bodyPr/>
          <a:lstStyle/>
          <a:p>
            <a:r>
              <a:rPr lang="de-AT" altLang="de-DE" sz="1800" b="1" dirty="0">
                <a:solidFill>
                  <a:srgbClr val="0070C0"/>
                </a:solidFill>
              </a:rPr>
              <a:t>Formatvorlage befindet sich auf </a:t>
            </a:r>
            <a:r>
              <a:rPr lang="de-AT" altLang="de-DE" sz="1800" b="1" dirty="0" err="1">
                <a:solidFill>
                  <a:srgbClr val="0070C0"/>
                </a:solidFill>
              </a:rPr>
              <a:t>Eduvidual</a:t>
            </a:r>
            <a:endParaRPr lang="de-AT" altLang="de-DE" sz="1800" b="1" dirty="0">
              <a:solidFill>
                <a:srgbClr val="0070C0"/>
              </a:solidFill>
            </a:endParaRPr>
          </a:p>
          <a:p>
            <a:endParaRPr lang="de-AT" dirty="0"/>
          </a:p>
        </p:txBody>
      </p:sp>
      <p:sp>
        <p:nvSpPr>
          <p:cNvPr id="4" name="Foliennummernplatzhalter 3">
            <a:extLst>
              <a:ext uri="{FF2B5EF4-FFF2-40B4-BE49-F238E27FC236}">
                <a16:creationId xmlns:a16="http://schemas.microsoft.com/office/drawing/2014/main" id="{8669E805-999C-F12C-3E1C-831F7C733258}"/>
              </a:ext>
            </a:extLst>
          </p:cNvPr>
          <p:cNvSpPr>
            <a:spLocks noGrp="1"/>
          </p:cNvSpPr>
          <p:nvPr>
            <p:ph type="sldNum" sz="quarter" idx="12"/>
          </p:nvPr>
        </p:nvSpPr>
        <p:spPr/>
        <p:txBody>
          <a:bodyPr/>
          <a:lstStyle/>
          <a:p>
            <a:fld id="{01B12179-A94A-410D-B3FE-924BB8A7759E}" type="slidenum">
              <a:rPr lang="de-AT" smtClean="0"/>
              <a:pPr/>
              <a:t>141</a:t>
            </a:fld>
            <a:endParaRPr lang="de-AT"/>
          </a:p>
        </p:txBody>
      </p:sp>
      <p:sp>
        <p:nvSpPr>
          <p:cNvPr id="5" name="Textfeld 4">
            <a:extLst>
              <a:ext uri="{FF2B5EF4-FFF2-40B4-BE49-F238E27FC236}">
                <a16:creationId xmlns:a16="http://schemas.microsoft.com/office/drawing/2014/main" id="{A02A3CB0-C566-9870-3ACE-43C14F924BC7}"/>
              </a:ext>
            </a:extLst>
          </p:cNvPr>
          <p:cNvSpPr txBox="1"/>
          <p:nvPr/>
        </p:nvSpPr>
        <p:spPr>
          <a:xfrm>
            <a:off x="616400" y="764704"/>
            <a:ext cx="7123952" cy="646331"/>
          </a:xfrm>
          <a:prstGeom prst="rect">
            <a:avLst/>
          </a:prstGeom>
          <a:solidFill>
            <a:srgbClr val="FFFF00"/>
          </a:solidFill>
        </p:spPr>
        <p:txBody>
          <a:bodyPr wrap="square" rtlCol="0">
            <a:spAutoFit/>
          </a:bodyPr>
          <a:lstStyle/>
          <a:p>
            <a:r>
              <a:rPr lang="de-AT" sz="3600" b="1" dirty="0"/>
              <a:t>Das wissenschaftliche Poster</a:t>
            </a:r>
            <a:r>
              <a:rPr lang="de-AT" sz="2800" b="1" dirty="0">
                <a:solidFill>
                  <a:srgbClr val="FF0000"/>
                </a:solidFill>
              </a:rPr>
              <a:t>_ Inhalt</a:t>
            </a:r>
            <a:endParaRPr lang="de-AT" sz="3600" b="1" dirty="0">
              <a:solidFill>
                <a:srgbClr val="FF0000"/>
              </a:solidFill>
            </a:endParaRPr>
          </a:p>
        </p:txBody>
      </p:sp>
    </p:spTree>
    <p:extLst>
      <p:ext uri="{BB962C8B-B14F-4D97-AF65-F5344CB8AC3E}">
        <p14:creationId xmlns:p14="http://schemas.microsoft.com/office/powerpoint/2010/main" val="181304873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4038CCF4-79B4-483E-A9D8-CBF6980E2E3C}"/>
              </a:ext>
            </a:extLst>
          </p:cNvPr>
          <p:cNvSpPr>
            <a:spLocks noGrp="1"/>
          </p:cNvSpPr>
          <p:nvPr>
            <p:ph idx="1"/>
          </p:nvPr>
        </p:nvSpPr>
        <p:spPr/>
        <p:txBody>
          <a:bodyPr>
            <a:normAutofit/>
          </a:bodyPr>
          <a:lstStyle/>
          <a:p>
            <a:pPr marL="0" indent="0">
              <a:buNone/>
            </a:pPr>
            <a:endParaRPr lang="de-AT" sz="2400" dirty="0"/>
          </a:p>
          <a:p>
            <a:pPr marL="0" indent="0" algn="ctr">
              <a:buNone/>
            </a:pPr>
            <a:endParaRPr lang="de-AT" sz="2400" dirty="0"/>
          </a:p>
          <a:p>
            <a:pPr marL="0" indent="0" algn="ctr">
              <a:buNone/>
            </a:pPr>
            <a:r>
              <a:rPr lang="de-AT" sz="2400" dirty="0"/>
              <a:t>„Die mündliche Prüfung sowie die Präsentation und Diskussion im Rahmen der abschließenden Arbeit sind öffentlich vor der jeweiligen Prüfungskommission abzuhalten. </a:t>
            </a:r>
          </a:p>
          <a:p>
            <a:pPr marL="0" indent="0" algn="ctr">
              <a:buNone/>
            </a:pPr>
            <a:r>
              <a:rPr lang="de-AT" sz="2400" dirty="0"/>
              <a:t>Dem Vorsitzenden obliegt die Leitung der Prüfung. </a:t>
            </a:r>
          </a:p>
          <a:p>
            <a:pPr marL="0" indent="0" algn="ctr">
              <a:buNone/>
            </a:pPr>
            <a:r>
              <a:rPr lang="de-AT" sz="2400" dirty="0"/>
              <a:t>Der Schulleiter hat einen Schriftführer mit der Anfertigung eines Prüfungsprotokolls zu betrauen.“</a:t>
            </a:r>
            <a:r>
              <a:rPr lang="de-AT" sz="2400" baseline="30000" dirty="0"/>
              <a:t>1</a:t>
            </a:r>
          </a:p>
        </p:txBody>
      </p:sp>
      <p:sp>
        <p:nvSpPr>
          <p:cNvPr id="3" name="Fußzeilenplatzhalter 2">
            <a:extLst>
              <a:ext uri="{FF2B5EF4-FFF2-40B4-BE49-F238E27FC236}">
                <a16:creationId xmlns:a16="http://schemas.microsoft.com/office/drawing/2014/main" id="{C63FC9CE-1E70-49AF-892D-F27A76755170}"/>
              </a:ext>
            </a:extLst>
          </p:cNvPr>
          <p:cNvSpPr>
            <a:spLocks noGrp="1"/>
          </p:cNvSpPr>
          <p:nvPr>
            <p:ph type="ftr" sz="quarter" idx="11"/>
          </p:nvPr>
        </p:nvSpPr>
        <p:spPr/>
        <p:txBody>
          <a:bodyPr/>
          <a:lstStyle/>
          <a:p>
            <a:r>
              <a:rPr lang="de-AT" dirty="0"/>
              <a:t>1	 Diplomarbeiten-bbs.at  2015a, 36</a:t>
            </a:r>
          </a:p>
        </p:txBody>
      </p:sp>
      <p:sp>
        <p:nvSpPr>
          <p:cNvPr id="4" name="Foliennummernplatzhalter 3">
            <a:extLst>
              <a:ext uri="{FF2B5EF4-FFF2-40B4-BE49-F238E27FC236}">
                <a16:creationId xmlns:a16="http://schemas.microsoft.com/office/drawing/2014/main" id="{95FEB3F8-17A6-416B-BAF0-3F1172271B7B}"/>
              </a:ext>
            </a:extLst>
          </p:cNvPr>
          <p:cNvSpPr>
            <a:spLocks noGrp="1"/>
          </p:cNvSpPr>
          <p:nvPr>
            <p:ph type="sldNum" sz="quarter" idx="12"/>
          </p:nvPr>
        </p:nvSpPr>
        <p:spPr/>
        <p:txBody>
          <a:bodyPr/>
          <a:lstStyle/>
          <a:p>
            <a:fld id="{01B12179-A94A-410D-B3FE-924BB8A7759E}" type="slidenum">
              <a:rPr lang="de-AT" smtClean="0"/>
              <a:pPr/>
              <a:t>142</a:t>
            </a:fld>
            <a:endParaRPr lang="de-AT"/>
          </a:p>
        </p:txBody>
      </p:sp>
      <p:sp>
        <p:nvSpPr>
          <p:cNvPr id="10" name="Textfeld 9">
            <a:extLst>
              <a:ext uri="{FF2B5EF4-FFF2-40B4-BE49-F238E27FC236}">
                <a16:creationId xmlns:a16="http://schemas.microsoft.com/office/drawing/2014/main" id="{BDC866B6-C161-4408-8EC2-047AED556F94}"/>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78930942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4038CCF4-79B4-483E-A9D8-CBF6980E2E3C}"/>
              </a:ext>
            </a:extLst>
          </p:cNvPr>
          <p:cNvSpPr>
            <a:spLocks noGrp="1"/>
          </p:cNvSpPr>
          <p:nvPr>
            <p:ph idx="1"/>
          </p:nvPr>
        </p:nvSpPr>
        <p:spPr/>
        <p:txBody>
          <a:bodyPr>
            <a:normAutofit/>
          </a:bodyPr>
          <a:lstStyle/>
          <a:p>
            <a:pPr marL="0" indent="0">
              <a:buNone/>
            </a:pPr>
            <a:endParaRPr lang="de-AT" sz="2400" dirty="0"/>
          </a:p>
          <a:p>
            <a:pPr marL="0" indent="0">
              <a:buNone/>
            </a:pPr>
            <a:r>
              <a:rPr lang="de-AT" sz="2400" dirty="0"/>
              <a:t>Jede Prüfungskandidatin/Jeder Prüfungskandidat hat ihre/seine individuelle Themenstellung zu</a:t>
            </a:r>
          </a:p>
          <a:p>
            <a:pPr marL="0" indent="0">
              <a:buNone/>
            </a:pPr>
            <a:r>
              <a:rPr lang="de-AT" sz="2400" dirty="0"/>
              <a:t>präsentieren und diskutieren, wobei die </a:t>
            </a:r>
            <a:r>
              <a:rPr lang="de-AT" sz="2400" b="1" dirty="0"/>
              <a:t>Präsentation ca. 5 bis 7 Minuten </a:t>
            </a:r>
            <a:r>
              <a:rPr lang="de-AT" sz="2400" dirty="0"/>
              <a:t>dauern sollte.</a:t>
            </a:r>
            <a:r>
              <a:rPr lang="de-AT" sz="2400" baseline="30000" dirty="0"/>
              <a:t>1</a:t>
            </a:r>
          </a:p>
          <a:p>
            <a:pPr marL="0" indent="0">
              <a:buNone/>
            </a:pPr>
            <a:endParaRPr lang="de-AT" sz="2400" baseline="30000" dirty="0"/>
          </a:p>
          <a:p>
            <a:pPr marL="0" indent="0">
              <a:buNone/>
            </a:pPr>
            <a:r>
              <a:rPr lang="de-AT" sz="2400" dirty="0"/>
              <a:t>Die Dauer der Präsentation und der Diskussion hat höchstens 15 Minuten pro Prüfungskandidat/in zu betragen</a:t>
            </a:r>
            <a:r>
              <a:rPr lang="de-AT" sz="2400" baseline="30000" dirty="0"/>
              <a:t>1</a:t>
            </a:r>
            <a:endParaRPr lang="de-AT" sz="2400" dirty="0"/>
          </a:p>
        </p:txBody>
      </p:sp>
      <p:sp>
        <p:nvSpPr>
          <p:cNvPr id="3" name="Fußzeilenplatzhalter 2">
            <a:extLst>
              <a:ext uri="{FF2B5EF4-FFF2-40B4-BE49-F238E27FC236}">
                <a16:creationId xmlns:a16="http://schemas.microsoft.com/office/drawing/2014/main" id="{C63FC9CE-1E70-49AF-892D-F27A76755170}"/>
              </a:ext>
            </a:extLst>
          </p:cNvPr>
          <p:cNvSpPr>
            <a:spLocks noGrp="1"/>
          </p:cNvSpPr>
          <p:nvPr>
            <p:ph type="ftr" sz="quarter" idx="11"/>
          </p:nvPr>
        </p:nvSpPr>
        <p:spPr/>
        <p:txBody>
          <a:bodyPr/>
          <a:lstStyle/>
          <a:p>
            <a:r>
              <a:rPr lang="de-AT" dirty="0"/>
              <a:t>1	 Diplomarbeiten-bbs.at  2015a, 36</a:t>
            </a:r>
          </a:p>
        </p:txBody>
      </p:sp>
      <p:sp>
        <p:nvSpPr>
          <p:cNvPr id="4" name="Foliennummernplatzhalter 3">
            <a:extLst>
              <a:ext uri="{FF2B5EF4-FFF2-40B4-BE49-F238E27FC236}">
                <a16:creationId xmlns:a16="http://schemas.microsoft.com/office/drawing/2014/main" id="{95FEB3F8-17A6-416B-BAF0-3F1172271B7B}"/>
              </a:ext>
            </a:extLst>
          </p:cNvPr>
          <p:cNvSpPr>
            <a:spLocks noGrp="1"/>
          </p:cNvSpPr>
          <p:nvPr>
            <p:ph type="sldNum" sz="quarter" idx="12"/>
          </p:nvPr>
        </p:nvSpPr>
        <p:spPr/>
        <p:txBody>
          <a:bodyPr/>
          <a:lstStyle/>
          <a:p>
            <a:fld id="{01B12179-A94A-410D-B3FE-924BB8A7759E}" type="slidenum">
              <a:rPr lang="de-AT" smtClean="0"/>
              <a:pPr/>
              <a:t>143</a:t>
            </a:fld>
            <a:endParaRPr lang="de-AT"/>
          </a:p>
        </p:txBody>
      </p:sp>
      <p:sp>
        <p:nvSpPr>
          <p:cNvPr id="10" name="Textfeld 9">
            <a:extLst>
              <a:ext uri="{FF2B5EF4-FFF2-40B4-BE49-F238E27FC236}">
                <a16:creationId xmlns:a16="http://schemas.microsoft.com/office/drawing/2014/main" id="{BDC866B6-C161-4408-8EC2-047AED556F94}"/>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211276728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28FD035-D18F-4ACB-ABD1-A1CD02D218EB}"/>
              </a:ext>
            </a:extLst>
          </p:cNvPr>
          <p:cNvSpPr>
            <a:spLocks noGrp="1"/>
          </p:cNvSpPr>
          <p:nvPr>
            <p:ph idx="1"/>
          </p:nvPr>
        </p:nvSpPr>
        <p:spPr/>
        <p:txBody>
          <a:bodyPr>
            <a:normAutofit/>
          </a:bodyPr>
          <a:lstStyle/>
          <a:p>
            <a:pPr marL="0" indent="0">
              <a:buNone/>
            </a:pPr>
            <a:endParaRPr lang="de-AT" sz="2400" b="1" dirty="0"/>
          </a:p>
          <a:p>
            <a:pPr marL="0" indent="0">
              <a:buNone/>
            </a:pPr>
            <a:r>
              <a:rPr lang="de-AT" sz="2400" b="1" dirty="0"/>
              <a:t>Das Grundgerüstes einer Präsentation:</a:t>
            </a:r>
          </a:p>
          <a:p>
            <a:r>
              <a:rPr lang="de-AT" sz="2400" dirty="0"/>
              <a:t>Überblick verschaffen: Auswahl der Inhalte (</a:t>
            </a:r>
            <a:r>
              <a:rPr lang="de-AT" sz="2400" dirty="0" err="1"/>
              <a:t>zB</a:t>
            </a:r>
            <a:r>
              <a:rPr lang="de-AT" sz="2400" dirty="0"/>
              <a:t> durch W-Fragen oder eine Mind-Map);</a:t>
            </a:r>
          </a:p>
          <a:p>
            <a:r>
              <a:rPr lang="de-AT" sz="2400" dirty="0"/>
              <a:t>Aufteilen der Inhalte – sinngemäßen Zusammenhang beachten</a:t>
            </a:r>
          </a:p>
          <a:p>
            <a:r>
              <a:rPr lang="de-AT" sz="2400" dirty="0"/>
              <a:t>Vorwissen erheben: Wer ist mein Publikum?</a:t>
            </a:r>
          </a:p>
          <a:p>
            <a:r>
              <a:rPr lang="de-AT" sz="2400" dirty="0"/>
              <a:t>Persönliches mitdenken: Was hat die Präsentation mit mir zu tun? Identifikation mit dem Thema.</a:t>
            </a:r>
          </a:p>
          <a:p>
            <a:r>
              <a:rPr lang="de-AT" sz="2400" dirty="0"/>
              <a:t>Medieneinsatz überlegen</a:t>
            </a:r>
            <a:r>
              <a:rPr lang="de-AT" sz="2400" baseline="30000" dirty="0"/>
              <a:t>1</a:t>
            </a:r>
          </a:p>
        </p:txBody>
      </p:sp>
      <p:sp>
        <p:nvSpPr>
          <p:cNvPr id="3" name="Fußzeilenplatzhalter 2">
            <a:extLst>
              <a:ext uri="{FF2B5EF4-FFF2-40B4-BE49-F238E27FC236}">
                <a16:creationId xmlns:a16="http://schemas.microsoft.com/office/drawing/2014/main" id="{6BE9C719-175B-454C-A691-3F0CBA565A6D}"/>
              </a:ext>
            </a:extLst>
          </p:cNvPr>
          <p:cNvSpPr>
            <a:spLocks noGrp="1"/>
          </p:cNvSpPr>
          <p:nvPr>
            <p:ph type="ftr" sz="quarter" idx="11"/>
          </p:nvPr>
        </p:nvSpPr>
        <p:spPr/>
        <p:txBody>
          <a:bodyPr/>
          <a:lstStyle/>
          <a:p>
            <a:r>
              <a:rPr lang="de-AT" dirty="0"/>
              <a:t>1	 Diplomarbeiten-bbs.at  2015a, 36</a:t>
            </a:r>
          </a:p>
        </p:txBody>
      </p:sp>
      <p:sp>
        <p:nvSpPr>
          <p:cNvPr id="4" name="Foliennummernplatzhalter 3">
            <a:extLst>
              <a:ext uri="{FF2B5EF4-FFF2-40B4-BE49-F238E27FC236}">
                <a16:creationId xmlns:a16="http://schemas.microsoft.com/office/drawing/2014/main" id="{6F9E02C4-868D-4757-993A-5F47D7AD446F}"/>
              </a:ext>
            </a:extLst>
          </p:cNvPr>
          <p:cNvSpPr>
            <a:spLocks noGrp="1"/>
          </p:cNvSpPr>
          <p:nvPr>
            <p:ph type="sldNum" sz="quarter" idx="12"/>
          </p:nvPr>
        </p:nvSpPr>
        <p:spPr/>
        <p:txBody>
          <a:bodyPr/>
          <a:lstStyle/>
          <a:p>
            <a:fld id="{01B12179-A94A-410D-B3FE-924BB8A7759E}" type="slidenum">
              <a:rPr lang="de-AT" smtClean="0"/>
              <a:pPr/>
              <a:t>144</a:t>
            </a:fld>
            <a:endParaRPr lang="de-AT"/>
          </a:p>
        </p:txBody>
      </p:sp>
      <p:sp>
        <p:nvSpPr>
          <p:cNvPr id="5" name="Textfeld 4">
            <a:extLst>
              <a:ext uri="{FF2B5EF4-FFF2-40B4-BE49-F238E27FC236}">
                <a16:creationId xmlns:a16="http://schemas.microsoft.com/office/drawing/2014/main" id="{56B9C4BA-5336-4EAA-94C0-143DC95278AB}"/>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405215251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28FD035-D18F-4ACB-ABD1-A1CD02D218EB}"/>
              </a:ext>
            </a:extLst>
          </p:cNvPr>
          <p:cNvSpPr>
            <a:spLocks noGrp="1"/>
          </p:cNvSpPr>
          <p:nvPr>
            <p:ph idx="1"/>
          </p:nvPr>
        </p:nvSpPr>
        <p:spPr>
          <a:xfrm>
            <a:off x="616400" y="1719293"/>
            <a:ext cx="7834866" cy="4871084"/>
          </a:xfrm>
        </p:spPr>
        <p:txBody>
          <a:bodyPr>
            <a:normAutofit/>
          </a:bodyPr>
          <a:lstStyle/>
          <a:p>
            <a:pPr marL="0" indent="0">
              <a:lnSpc>
                <a:spcPct val="100000"/>
              </a:lnSpc>
              <a:buNone/>
            </a:pPr>
            <a:r>
              <a:rPr lang="de-AT" sz="2000" b="1" dirty="0"/>
              <a:t>Einleitung</a:t>
            </a:r>
          </a:p>
          <a:p>
            <a:pPr>
              <a:lnSpc>
                <a:spcPct val="100000"/>
              </a:lnSpc>
            </a:pPr>
            <a:r>
              <a:rPr lang="de-AT" sz="2000" dirty="0"/>
              <a:t>Kontaktherstellung zum Publikum: Begrüßung, Vorstellung des Teams</a:t>
            </a:r>
          </a:p>
          <a:p>
            <a:pPr>
              <a:lnSpc>
                <a:spcPct val="100000"/>
              </a:lnSpc>
            </a:pPr>
            <a:r>
              <a:rPr lang="de-AT" sz="2000" dirty="0"/>
              <a:t>Interesse am Thema wecken, Ziele der Arbeit darstellen</a:t>
            </a:r>
          </a:p>
          <a:p>
            <a:pPr>
              <a:lnSpc>
                <a:spcPct val="100000"/>
              </a:lnSpc>
            </a:pPr>
            <a:r>
              <a:rPr lang="de-AT" sz="2000" dirty="0"/>
              <a:t>Konkretisierung des Themas: kurze Übersicht über den Inhalt und Verlauf der Präsentation (</a:t>
            </a:r>
            <a:r>
              <a:rPr lang="de-AT" sz="2000" dirty="0" err="1"/>
              <a:t>zB</a:t>
            </a:r>
            <a:r>
              <a:rPr lang="de-AT" sz="2000" dirty="0"/>
              <a:t> mit einer PPT-Folie)</a:t>
            </a:r>
          </a:p>
          <a:p>
            <a:pPr marL="0" indent="0">
              <a:lnSpc>
                <a:spcPct val="100000"/>
              </a:lnSpc>
              <a:buNone/>
            </a:pPr>
            <a:r>
              <a:rPr lang="de-AT" sz="2000" b="1" dirty="0"/>
              <a:t>Hauptteil</a:t>
            </a:r>
          </a:p>
          <a:p>
            <a:pPr>
              <a:lnSpc>
                <a:spcPct val="100000"/>
              </a:lnSpc>
            </a:pPr>
            <a:r>
              <a:rPr lang="de-AT" sz="2000" dirty="0"/>
              <a:t>Präsentation des Themas, der Arbeitsweise und der zentralen Ergebnisse/Produkte</a:t>
            </a:r>
          </a:p>
          <a:p>
            <a:pPr>
              <a:lnSpc>
                <a:spcPct val="100000"/>
              </a:lnSpc>
            </a:pPr>
            <a:r>
              <a:rPr lang="de-AT" sz="2000" dirty="0"/>
              <a:t>(klare und verständliche Gliederung)</a:t>
            </a:r>
          </a:p>
          <a:p>
            <a:pPr marL="0" indent="0">
              <a:lnSpc>
                <a:spcPct val="100000"/>
              </a:lnSpc>
              <a:buNone/>
            </a:pPr>
            <a:r>
              <a:rPr lang="de-AT" sz="2000" b="1" dirty="0"/>
              <a:t>Schluss</a:t>
            </a:r>
          </a:p>
          <a:p>
            <a:pPr>
              <a:lnSpc>
                <a:spcPct val="100000"/>
              </a:lnSpc>
            </a:pPr>
            <a:r>
              <a:rPr lang="de-AT" dirty="0"/>
              <a:t>Zusammenfassung der wesentlichen Inhalte (Erkenntnisse, Ausblick)</a:t>
            </a:r>
          </a:p>
          <a:p>
            <a:pPr>
              <a:lnSpc>
                <a:spcPct val="100000"/>
              </a:lnSpc>
            </a:pPr>
            <a:r>
              <a:rPr lang="de-AT" dirty="0"/>
              <a:t>Danksagung</a:t>
            </a:r>
            <a:r>
              <a:rPr lang="de-AT" baseline="30000" dirty="0"/>
              <a:t>1</a:t>
            </a:r>
            <a:endParaRPr lang="de-AT" sz="2000" baseline="30000" dirty="0"/>
          </a:p>
        </p:txBody>
      </p:sp>
      <p:sp>
        <p:nvSpPr>
          <p:cNvPr id="3" name="Fußzeilenplatzhalter 2">
            <a:extLst>
              <a:ext uri="{FF2B5EF4-FFF2-40B4-BE49-F238E27FC236}">
                <a16:creationId xmlns:a16="http://schemas.microsoft.com/office/drawing/2014/main" id="{6BE9C719-175B-454C-A691-3F0CBA565A6D}"/>
              </a:ext>
            </a:extLst>
          </p:cNvPr>
          <p:cNvSpPr>
            <a:spLocks noGrp="1"/>
          </p:cNvSpPr>
          <p:nvPr>
            <p:ph type="ftr" sz="quarter" idx="11"/>
          </p:nvPr>
        </p:nvSpPr>
        <p:spPr/>
        <p:txBody>
          <a:bodyPr/>
          <a:lstStyle/>
          <a:p>
            <a:r>
              <a:rPr lang="de-AT" dirty="0"/>
              <a:t>1	 Diplomarbeiten-bbs.at  2015a, 37</a:t>
            </a:r>
          </a:p>
        </p:txBody>
      </p:sp>
      <p:sp>
        <p:nvSpPr>
          <p:cNvPr id="4" name="Foliennummernplatzhalter 3">
            <a:extLst>
              <a:ext uri="{FF2B5EF4-FFF2-40B4-BE49-F238E27FC236}">
                <a16:creationId xmlns:a16="http://schemas.microsoft.com/office/drawing/2014/main" id="{6F9E02C4-868D-4757-993A-5F47D7AD446F}"/>
              </a:ext>
            </a:extLst>
          </p:cNvPr>
          <p:cNvSpPr>
            <a:spLocks noGrp="1"/>
          </p:cNvSpPr>
          <p:nvPr>
            <p:ph type="sldNum" sz="quarter" idx="12"/>
          </p:nvPr>
        </p:nvSpPr>
        <p:spPr/>
        <p:txBody>
          <a:bodyPr/>
          <a:lstStyle/>
          <a:p>
            <a:fld id="{01B12179-A94A-410D-B3FE-924BB8A7759E}" type="slidenum">
              <a:rPr lang="de-AT" smtClean="0"/>
              <a:pPr/>
              <a:t>145</a:t>
            </a:fld>
            <a:endParaRPr lang="de-AT"/>
          </a:p>
        </p:txBody>
      </p:sp>
      <p:sp>
        <p:nvSpPr>
          <p:cNvPr id="5" name="Textfeld 4">
            <a:extLst>
              <a:ext uri="{FF2B5EF4-FFF2-40B4-BE49-F238E27FC236}">
                <a16:creationId xmlns:a16="http://schemas.microsoft.com/office/drawing/2014/main" id="{56B9C4BA-5336-4EAA-94C0-143DC95278AB}"/>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327654648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28FD035-D18F-4ACB-ABD1-A1CD02D218EB}"/>
              </a:ext>
            </a:extLst>
          </p:cNvPr>
          <p:cNvSpPr>
            <a:spLocks noGrp="1"/>
          </p:cNvSpPr>
          <p:nvPr>
            <p:ph idx="1"/>
          </p:nvPr>
        </p:nvSpPr>
        <p:spPr/>
        <p:txBody>
          <a:bodyPr>
            <a:normAutofit/>
          </a:bodyPr>
          <a:lstStyle/>
          <a:p>
            <a:r>
              <a:rPr lang="de-AT" dirty="0"/>
              <a:t>Vorarbeiten verdichten: Wie bringe ich meine Botschaft „auf den Punkt“ (Präsentation sinnvoll aufbauen)</a:t>
            </a:r>
          </a:p>
          <a:p>
            <a:r>
              <a:rPr lang="de-AT" dirty="0"/>
              <a:t>Überlegen, wie Interesse geweckt werden kann</a:t>
            </a:r>
          </a:p>
          <a:p>
            <a:r>
              <a:rPr lang="de-AT" dirty="0"/>
              <a:t>Kernpunkte darlegen: Was sind die zentralen Aussagen?</a:t>
            </a:r>
          </a:p>
          <a:p>
            <a:r>
              <a:rPr lang="de-AT" dirty="0"/>
              <a:t>Thema abrunden: der Schluss bietet noch einmal die Möglichkeit, die Zuhörer/innen zu überzeugen und die Kernbotschaft(en) zu übermitteln</a:t>
            </a:r>
          </a:p>
          <a:p>
            <a:r>
              <a:rPr lang="de-AT" dirty="0"/>
              <a:t>Medieneinsatz festlegen: Durch Medien können die Botschaften verstärkt und verdeutlicht werden. Aber: die Präsentation lebt vom Vortrag (!), Medien/Material nur unterstützend einsetzen</a:t>
            </a:r>
          </a:p>
          <a:p>
            <a:r>
              <a:rPr lang="de-AT" dirty="0"/>
              <a:t>Handout erstellen</a:t>
            </a:r>
          </a:p>
          <a:p>
            <a:r>
              <a:rPr lang="de-AT" dirty="0"/>
              <a:t>eventuell Moderationskärtchen vorbereiten</a:t>
            </a:r>
          </a:p>
          <a:p>
            <a:r>
              <a:rPr lang="de-AT" dirty="0"/>
              <a:t>Probepräsentation durchführen</a:t>
            </a:r>
            <a:r>
              <a:rPr lang="de-AT" sz="2600" baseline="30000" dirty="0"/>
              <a:t>1</a:t>
            </a:r>
          </a:p>
        </p:txBody>
      </p:sp>
      <p:sp>
        <p:nvSpPr>
          <p:cNvPr id="3" name="Fußzeilenplatzhalter 2">
            <a:extLst>
              <a:ext uri="{FF2B5EF4-FFF2-40B4-BE49-F238E27FC236}">
                <a16:creationId xmlns:a16="http://schemas.microsoft.com/office/drawing/2014/main" id="{6BE9C719-175B-454C-A691-3F0CBA565A6D}"/>
              </a:ext>
            </a:extLst>
          </p:cNvPr>
          <p:cNvSpPr>
            <a:spLocks noGrp="1"/>
          </p:cNvSpPr>
          <p:nvPr>
            <p:ph type="ftr" sz="quarter" idx="11"/>
          </p:nvPr>
        </p:nvSpPr>
        <p:spPr/>
        <p:txBody>
          <a:bodyPr/>
          <a:lstStyle/>
          <a:p>
            <a:r>
              <a:rPr lang="de-AT" dirty="0"/>
              <a:t>1	 Diplomarbeiten-bbs.at  2015a, 37</a:t>
            </a:r>
          </a:p>
        </p:txBody>
      </p:sp>
      <p:sp>
        <p:nvSpPr>
          <p:cNvPr id="4" name="Foliennummernplatzhalter 3">
            <a:extLst>
              <a:ext uri="{FF2B5EF4-FFF2-40B4-BE49-F238E27FC236}">
                <a16:creationId xmlns:a16="http://schemas.microsoft.com/office/drawing/2014/main" id="{6F9E02C4-868D-4757-993A-5F47D7AD446F}"/>
              </a:ext>
            </a:extLst>
          </p:cNvPr>
          <p:cNvSpPr>
            <a:spLocks noGrp="1"/>
          </p:cNvSpPr>
          <p:nvPr>
            <p:ph type="sldNum" sz="quarter" idx="12"/>
          </p:nvPr>
        </p:nvSpPr>
        <p:spPr/>
        <p:txBody>
          <a:bodyPr/>
          <a:lstStyle/>
          <a:p>
            <a:fld id="{01B12179-A94A-410D-B3FE-924BB8A7759E}" type="slidenum">
              <a:rPr lang="de-AT" smtClean="0"/>
              <a:pPr/>
              <a:t>146</a:t>
            </a:fld>
            <a:endParaRPr lang="de-AT"/>
          </a:p>
        </p:txBody>
      </p:sp>
      <p:sp>
        <p:nvSpPr>
          <p:cNvPr id="5" name="Textfeld 4">
            <a:extLst>
              <a:ext uri="{FF2B5EF4-FFF2-40B4-BE49-F238E27FC236}">
                <a16:creationId xmlns:a16="http://schemas.microsoft.com/office/drawing/2014/main" id="{56B9C4BA-5336-4EAA-94C0-143DC95278AB}"/>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210840003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28FD035-D18F-4ACB-ABD1-A1CD02D218EB}"/>
              </a:ext>
            </a:extLst>
          </p:cNvPr>
          <p:cNvSpPr>
            <a:spLocks noGrp="1"/>
          </p:cNvSpPr>
          <p:nvPr>
            <p:ph idx="1"/>
          </p:nvPr>
        </p:nvSpPr>
        <p:spPr/>
        <p:txBody>
          <a:bodyPr>
            <a:normAutofit/>
          </a:bodyPr>
          <a:lstStyle/>
          <a:p>
            <a:pPr marL="0" indent="0" algn="ctr">
              <a:buNone/>
            </a:pPr>
            <a:endParaRPr lang="de-AT" sz="2800" dirty="0"/>
          </a:p>
          <a:p>
            <a:pPr marL="0" indent="0" algn="ctr">
              <a:buNone/>
            </a:pPr>
            <a:endParaRPr lang="de-AT" sz="2800" dirty="0"/>
          </a:p>
          <a:p>
            <a:pPr marL="0" indent="0" algn="ctr">
              <a:buNone/>
            </a:pPr>
            <a:r>
              <a:rPr lang="de-AT" sz="2800" dirty="0"/>
              <a:t>„Der gute Redner hat das Manuskript im Kopf und</a:t>
            </a:r>
          </a:p>
          <a:p>
            <a:pPr marL="0" indent="0" algn="ctr">
              <a:buNone/>
            </a:pPr>
            <a:r>
              <a:rPr lang="de-AT" sz="2800" dirty="0"/>
              <a:t>nicht den Kopf im Manuskript.“</a:t>
            </a:r>
          </a:p>
          <a:p>
            <a:pPr marL="0" indent="0" algn="ctr">
              <a:buNone/>
            </a:pPr>
            <a:r>
              <a:rPr lang="de-AT" sz="2800" dirty="0"/>
              <a:t>J. W. Goethe</a:t>
            </a:r>
          </a:p>
        </p:txBody>
      </p:sp>
      <p:sp>
        <p:nvSpPr>
          <p:cNvPr id="3" name="Fußzeilenplatzhalter 2">
            <a:extLst>
              <a:ext uri="{FF2B5EF4-FFF2-40B4-BE49-F238E27FC236}">
                <a16:creationId xmlns:a16="http://schemas.microsoft.com/office/drawing/2014/main" id="{6BE9C719-175B-454C-A691-3F0CBA565A6D}"/>
              </a:ext>
            </a:extLst>
          </p:cNvPr>
          <p:cNvSpPr>
            <a:spLocks noGrp="1"/>
          </p:cNvSpPr>
          <p:nvPr>
            <p:ph type="ftr" sz="quarter" idx="11"/>
          </p:nvPr>
        </p:nvSpPr>
        <p:spPr/>
        <p:txBody>
          <a:bodyPr/>
          <a:lstStyle/>
          <a:p>
            <a:r>
              <a:rPr lang="de-AT" dirty="0"/>
              <a:t>1	 Diplomarbeiten-bbs.at  2015a, 36</a:t>
            </a:r>
          </a:p>
        </p:txBody>
      </p:sp>
      <p:sp>
        <p:nvSpPr>
          <p:cNvPr id="4" name="Foliennummernplatzhalter 3">
            <a:extLst>
              <a:ext uri="{FF2B5EF4-FFF2-40B4-BE49-F238E27FC236}">
                <a16:creationId xmlns:a16="http://schemas.microsoft.com/office/drawing/2014/main" id="{6F9E02C4-868D-4757-993A-5F47D7AD446F}"/>
              </a:ext>
            </a:extLst>
          </p:cNvPr>
          <p:cNvSpPr>
            <a:spLocks noGrp="1"/>
          </p:cNvSpPr>
          <p:nvPr>
            <p:ph type="sldNum" sz="quarter" idx="12"/>
          </p:nvPr>
        </p:nvSpPr>
        <p:spPr/>
        <p:txBody>
          <a:bodyPr/>
          <a:lstStyle/>
          <a:p>
            <a:fld id="{01B12179-A94A-410D-B3FE-924BB8A7759E}" type="slidenum">
              <a:rPr lang="de-AT" smtClean="0"/>
              <a:pPr/>
              <a:t>147</a:t>
            </a:fld>
            <a:endParaRPr lang="de-AT"/>
          </a:p>
        </p:txBody>
      </p:sp>
      <p:sp>
        <p:nvSpPr>
          <p:cNvPr id="5" name="Textfeld 4">
            <a:extLst>
              <a:ext uri="{FF2B5EF4-FFF2-40B4-BE49-F238E27FC236}">
                <a16:creationId xmlns:a16="http://schemas.microsoft.com/office/drawing/2014/main" id="{56B9C4BA-5336-4EAA-94C0-143DC95278AB}"/>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142860591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28FD035-D18F-4ACB-ABD1-A1CD02D218EB}"/>
              </a:ext>
            </a:extLst>
          </p:cNvPr>
          <p:cNvSpPr>
            <a:spLocks noGrp="1"/>
          </p:cNvSpPr>
          <p:nvPr>
            <p:ph idx="1"/>
          </p:nvPr>
        </p:nvSpPr>
        <p:spPr/>
        <p:txBody>
          <a:bodyPr>
            <a:normAutofit/>
          </a:bodyPr>
          <a:lstStyle/>
          <a:p>
            <a:endParaRPr lang="de-AT" sz="2400" dirty="0"/>
          </a:p>
          <a:p>
            <a:pPr>
              <a:spcAft>
                <a:spcPts val="1200"/>
              </a:spcAft>
            </a:pPr>
            <a:r>
              <a:rPr lang="de-AT" sz="2400" dirty="0"/>
              <a:t>Im Rahmen der Präsentation und Diskussion hat die Ausdrucks- und Diskursfähigkeit besondere Bedeutung. </a:t>
            </a:r>
          </a:p>
          <a:p>
            <a:pPr>
              <a:spcAft>
                <a:spcPts val="1200"/>
              </a:spcAft>
            </a:pPr>
            <a:r>
              <a:rPr lang="de-AT" sz="2400" dirty="0"/>
              <a:t>Die Diskussion bietet weiters die Möglichkeit, die Arbeit zu „verteidigen“ und mit den Mitgliedern der Prüfungskommission in Dialog zu treten. </a:t>
            </a:r>
          </a:p>
          <a:p>
            <a:pPr>
              <a:spcAft>
                <a:spcPts val="1200"/>
              </a:spcAft>
            </a:pPr>
            <a:r>
              <a:rPr lang="de-AT" sz="2400" dirty="0"/>
              <a:t>Die gesamte Diplomarbeit soll erklärt und begründet werden können, das heißt auch die Anteile der anderen Teammitglieder.</a:t>
            </a:r>
            <a:r>
              <a:rPr lang="de-AT" sz="2800" baseline="30000" dirty="0"/>
              <a:t>1</a:t>
            </a:r>
          </a:p>
          <a:p>
            <a:endParaRPr lang="de-AT" dirty="0"/>
          </a:p>
        </p:txBody>
      </p:sp>
      <p:sp>
        <p:nvSpPr>
          <p:cNvPr id="3" name="Fußzeilenplatzhalter 2">
            <a:extLst>
              <a:ext uri="{FF2B5EF4-FFF2-40B4-BE49-F238E27FC236}">
                <a16:creationId xmlns:a16="http://schemas.microsoft.com/office/drawing/2014/main" id="{6BE9C719-175B-454C-A691-3F0CBA565A6D}"/>
              </a:ext>
            </a:extLst>
          </p:cNvPr>
          <p:cNvSpPr>
            <a:spLocks noGrp="1"/>
          </p:cNvSpPr>
          <p:nvPr>
            <p:ph type="ftr" sz="quarter" idx="11"/>
          </p:nvPr>
        </p:nvSpPr>
        <p:spPr/>
        <p:txBody>
          <a:bodyPr/>
          <a:lstStyle/>
          <a:p>
            <a:r>
              <a:rPr lang="de-AT" dirty="0"/>
              <a:t>1	 Diplomarbeiten-bbs.at  2015a, 38</a:t>
            </a:r>
          </a:p>
        </p:txBody>
      </p:sp>
      <p:sp>
        <p:nvSpPr>
          <p:cNvPr id="4" name="Foliennummernplatzhalter 3">
            <a:extLst>
              <a:ext uri="{FF2B5EF4-FFF2-40B4-BE49-F238E27FC236}">
                <a16:creationId xmlns:a16="http://schemas.microsoft.com/office/drawing/2014/main" id="{6F9E02C4-868D-4757-993A-5F47D7AD446F}"/>
              </a:ext>
            </a:extLst>
          </p:cNvPr>
          <p:cNvSpPr>
            <a:spLocks noGrp="1"/>
          </p:cNvSpPr>
          <p:nvPr>
            <p:ph type="sldNum" sz="quarter" idx="12"/>
          </p:nvPr>
        </p:nvSpPr>
        <p:spPr/>
        <p:txBody>
          <a:bodyPr/>
          <a:lstStyle/>
          <a:p>
            <a:fld id="{01B12179-A94A-410D-B3FE-924BB8A7759E}" type="slidenum">
              <a:rPr lang="de-AT" smtClean="0"/>
              <a:pPr/>
              <a:t>148</a:t>
            </a:fld>
            <a:endParaRPr lang="de-AT"/>
          </a:p>
        </p:txBody>
      </p:sp>
      <p:sp>
        <p:nvSpPr>
          <p:cNvPr id="5" name="Textfeld 4">
            <a:extLst>
              <a:ext uri="{FF2B5EF4-FFF2-40B4-BE49-F238E27FC236}">
                <a16:creationId xmlns:a16="http://schemas.microsoft.com/office/drawing/2014/main" id="{56B9C4BA-5336-4EAA-94C0-143DC95278AB}"/>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3393978919"/>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28FD035-D18F-4ACB-ABD1-A1CD02D218EB}"/>
              </a:ext>
            </a:extLst>
          </p:cNvPr>
          <p:cNvSpPr>
            <a:spLocks noGrp="1"/>
          </p:cNvSpPr>
          <p:nvPr>
            <p:ph idx="1"/>
          </p:nvPr>
        </p:nvSpPr>
        <p:spPr/>
        <p:txBody>
          <a:bodyPr>
            <a:normAutofit/>
          </a:bodyPr>
          <a:lstStyle/>
          <a:p>
            <a:pPr marL="0" indent="0">
              <a:buNone/>
            </a:pPr>
            <a:r>
              <a:rPr lang="de-AT" sz="2400" b="1" dirty="0"/>
              <a:t>Dabei könnten folgende Diskussionspunkte zur Sprache kommen:</a:t>
            </a:r>
          </a:p>
          <a:p>
            <a:r>
              <a:rPr lang="de-AT" sz="2400" dirty="0"/>
              <a:t>Motivation der Themenwahl</a:t>
            </a:r>
          </a:p>
          <a:p>
            <a:r>
              <a:rPr lang="de-AT" sz="2400" dirty="0"/>
              <a:t>Verständnis- und Vertiefungsfragen zur bearbeiteten Themenstellung und zum fachlichen Umfeld</a:t>
            </a:r>
          </a:p>
          <a:p>
            <a:r>
              <a:rPr lang="de-AT" sz="2400" dirty="0"/>
              <a:t>Praxisbezug/Berufsfeldbezug bzw. berufliche Anwendung (</a:t>
            </a:r>
            <a:r>
              <a:rPr lang="de-AT" sz="2400" dirty="0" err="1"/>
              <a:t>zB</a:t>
            </a:r>
            <a:r>
              <a:rPr lang="de-AT" sz="2400" dirty="0"/>
              <a:t> Nutzen der Arbeit)</a:t>
            </a:r>
          </a:p>
          <a:p>
            <a:r>
              <a:rPr lang="de-AT" sz="2400" dirty="0"/>
              <a:t>Fragen zum Arbeitsprozess und zu den gewählten Methoden</a:t>
            </a:r>
          </a:p>
          <a:p>
            <a:r>
              <a:rPr lang="de-AT" sz="2400" dirty="0"/>
              <a:t>Fragen zum Anschlussvorhaben.</a:t>
            </a:r>
            <a:r>
              <a:rPr lang="de-AT" sz="2400" baseline="30000" dirty="0"/>
              <a:t>1</a:t>
            </a:r>
          </a:p>
        </p:txBody>
      </p:sp>
      <p:sp>
        <p:nvSpPr>
          <p:cNvPr id="3" name="Fußzeilenplatzhalter 2">
            <a:extLst>
              <a:ext uri="{FF2B5EF4-FFF2-40B4-BE49-F238E27FC236}">
                <a16:creationId xmlns:a16="http://schemas.microsoft.com/office/drawing/2014/main" id="{6BE9C719-175B-454C-A691-3F0CBA565A6D}"/>
              </a:ext>
            </a:extLst>
          </p:cNvPr>
          <p:cNvSpPr>
            <a:spLocks noGrp="1"/>
          </p:cNvSpPr>
          <p:nvPr>
            <p:ph type="ftr" sz="quarter" idx="11"/>
          </p:nvPr>
        </p:nvSpPr>
        <p:spPr/>
        <p:txBody>
          <a:bodyPr/>
          <a:lstStyle/>
          <a:p>
            <a:r>
              <a:rPr lang="de-AT" dirty="0"/>
              <a:t>1	 Diplomarbeiten-bbs.at  2015a, 38</a:t>
            </a:r>
          </a:p>
          <a:p>
            <a:endParaRPr lang="de-AT" dirty="0"/>
          </a:p>
        </p:txBody>
      </p:sp>
      <p:sp>
        <p:nvSpPr>
          <p:cNvPr id="4" name="Foliennummernplatzhalter 3">
            <a:extLst>
              <a:ext uri="{FF2B5EF4-FFF2-40B4-BE49-F238E27FC236}">
                <a16:creationId xmlns:a16="http://schemas.microsoft.com/office/drawing/2014/main" id="{6F9E02C4-868D-4757-993A-5F47D7AD446F}"/>
              </a:ext>
            </a:extLst>
          </p:cNvPr>
          <p:cNvSpPr>
            <a:spLocks noGrp="1"/>
          </p:cNvSpPr>
          <p:nvPr>
            <p:ph type="sldNum" sz="quarter" idx="12"/>
          </p:nvPr>
        </p:nvSpPr>
        <p:spPr/>
        <p:txBody>
          <a:bodyPr/>
          <a:lstStyle/>
          <a:p>
            <a:fld id="{01B12179-A94A-410D-B3FE-924BB8A7759E}" type="slidenum">
              <a:rPr lang="de-AT" smtClean="0"/>
              <a:pPr/>
              <a:t>149</a:t>
            </a:fld>
            <a:endParaRPr lang="de-AT"/>
          </a:p>
        </p:txBody>
      </p:sp>
      <p:sp>
        <p:nvSpPr>
          <p:cNvPr id="5" name="Textfeld 4">
            <a:extLst>
              <a:ext uri="{FF2B5EF4-FFF2-40B4-BE49-F238E27FC236}">
                <a16:creationId xmlns:a16="http://schemas.microsoft.com/office/drawing/2014/main" id="{56B9C4BA-5336-4EAA-94C0-143DC95278AB}"/>
              </a:ext>
            </a:extLst>
          </p:cNvPr>
          <p:cNvSpPr txBox="1"/>
          <p:nvPr/>
        </p:nvSpPr>
        <p:spPr>
          <a:xfrm>
            <a:off x="616400" y="836712"/>
            <a:ext cx="6835920" cy="523220"/>
          </a:xfrm>
          <a:prstGeom prst="rect">
            <a:avLst/>
          </a:prstGeom>
          <a:noFill/>
        </p:spPr>
        <p:txBody>
          <a:bodyPr wrap="square" rtlCol="0">
            <a:spAutoFit/>
          </a:bodyPr>
          <a:lstStyle/>
          <a:p>
            <a:r>
              <a:rPr lang="de-AT" sz="2800" b="1" dirty="0">
                <a:latin typeface="+mj-lt"/>
              </a:rPr>
              <a:t>Präsentation &amp; Diskussion</a:t>
            </a:r>
          </a:p>
        </p:txBody>
      </p:sp>
    </p:spTree>
    <p:extLst>
      <p:ext uri="{BB962C8B-B14F-4D97-AF65-F5344CB8AC3E}">
        <p14:creationId xmlns:p14="http://schemas.microsoft.com/office/powerpoint/2010/main" val="829644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Wissenschaft?</a:t>
            </a:r>
          </a:p>
        </p:txBody>
      </p:sp>
      <p:sp>
        <p:nvSpPr>
          <p:cNvPr id="5" name="Inhaltsplatzhalter 4">
            <a:extLst>
              <a:ext uri="{FF2B5EF4-FFF2-40B4-BE49-F238E27FC236}">
                <a16:creationId xmlns:a16="http://schemas.microsoft.com/office/drawing/2014/main" id="{667E0391-CFD7-44B6-A103-7A816151E082}"/>
              </a:ext>
            </a:extLst>
          </p:cNvPr>
          <p:cNvSpPr>
            <a:spLocks noGrp="1"/>
          </p:cNvSpPr>
          <p:nvPr>
            <p:ph idx="1"/>
          </p:nvPr>
        </p:nvSpPr>
        <p:spPr/>
        <p:txBody>
          <a:bodyPr/>
          <a:lstStyle/>
          <a:p>
            <a:endParaRPr lang="de-AT" sz="2400" dirty="0"/>
          </a:p>
          <a:p>
            <a:r>
              <a:rPr lang="de-AT" sz="2400" dirty="0"/>
              <a:t>Wissenschaft bedeutet, </a:t>
            </a:r>
          </a:p>
          <a:p>
            <a:r>
              <a:rPr lang="de-AT" sz="2400" dirty="0"/>
              <a:t>dass nach feststehenden Regeln </a:t>
            </a:r>
          </a:p>
          <a:p>
            <a:r>
              <a:rPr lang="de-AT" sz="2400" dirty="0"/>
              <a:t>ein möglichst zutreffendes Bild der Realität (Wirklichkeit) gezeichnet wird.</a:t>
            </a:r>
          </a:p>
          <a:p>
            <a:r>
              <a:rPr lang="de-AT" sz="2400" dirty="0"/>
              <a:t>Dazu werden Gesetze und Regelmäßigkeiten –Theorien – die dahinter stehen </a:t>
            </a:r>
          </a:p>
          <a:p>
            <a:r>
              <a:rPr lang="de-AT" sz="2400" dirty="0"/>
              <a:t>aufgedeckt.</a:t>
            </a:r>
            <a:r>
              <a:rPr lang="de-AT" sz="2400" baseline="30000" dirty="0"/>
              <a:t>2</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2	Vgl. Rose 2007, 23</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15</a:t>
            </a:fld>
            <a:endParaRPr lang="de-AT"/>
          </a:p>
        </p:txBody>
      </p:sp>
    </p:spTree>
    <p:extLst>
      <p:ext uri="{BB962C8B-B14F-4D97-AF65-F5344CB8AC3E}">
        <p14:creationId xmlns:p14="http://schemas.microsoft.com/office/powerpoint/2010/main" val="250442100"/>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1BBF3C-3F63-48AF-B393-45A21506E3FA}"/>
              </a:ext>
            </a:extLst>
          </p:cNvPr>
          <p:cNvSpPr>
            <a:spLocks noGrp="1"/>
          </p:cNvSpPr>
          <p:nvPr>
            <p:ph type="ctrTitle"/>
          </p:nvPr>
        </p:nvSpPr>
        <p:spPr>
          <a:xfrm>
            <a:off x="755576" y="1122363"/>
            <a:ext cx="7560840" cy="2387600"/>
          </a:xfrm>
        </p:spPr>
        <p:txBody>
          <a:bodyPr>
            <a:normAutofit/>
          </a:bodyPr>
          <a:lstStyle/>
          <a:p>
            <a:r>
              <a:rPr lang="de-AT" sz="7200" dirty="0"/>
              <a:t>Literaturverzeichnis</a:t>
            </a:r>
          </a:p>
        </p:txBody>
      </p:sp>
      <p:sp>
        <p:nvSpPr>
          <p:cNvPr id="3" name="Untertitel 2">
            <a:extLst>
              <a:ext uri="{FF2B5EF4-FFF2-40B4-BE49-F238E27FC236}">
                <a16:creationId xmlns:a16="http://schemas.microsoft.com/office/drawing/2014/main" id="{05AC8466-3AF1-4358-A1DD-E0BD89EA5B90}"/>
              </a:ext>
            </a:extLst>
          </p:cNvPr>
          <p:cNvSpPr>
            <a:spLocks noGrp="1"/>
          </p:cNvSpPr>
          <p:nvPr>
            <p:ph type="subTitle" idx="1"/>
          </p:nvPr>
        </p:nvSpPr>
        <p:spPr/>
        <p:txBody>
          <a:bodyPr>
            <a:normAutofit/>
          </a:bodyPr>
          <a:lstStyle/>
          <a:p>
            <a:r>
              <a:rPr lang="de-AT" sz="3600" dirty="0"/>
              <a:t>Literaturempfehlung</a:t>
            </a:r>
          </a:p>
          <a:p>
            <a:r>
              <a:rPr lang="de-AT" sz="3600" dirty="0"/>
              <a:t>Verwendete Literatur</a:t>
            </a:r>
          </a:p>
        </p:txBody>
      </p:sp>
    </p:spTree>
    <p:extLst>
      <p:ext uri="{BB962C8B-B14F-4D97-AF65-F5344CB8AC3E}">
        <p14:creationId xmlns:p14="http://schemas.microsoft.com/office/powerpoint/2010/main" val="712541805"/>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Literaturempfehlungen</a:t>
            </a:r>
          </a:p>
        </p:txBody>
      </p:sp>
      <p:sp>
        <p:nvSpPr>
          <p:cNvPr id="6" name="Inhaltsplatzhalter 5">
            <a:extLst>
              <a:ext uri="{FF2B5EF4-FFF2-40B4-BE49-F238E27FC236}">
                <a16:creationId xmlns:a16="http://schemas.microsoft.com/office/drawing/2014/main" id="{18D7452F-5E4D-4396-9C2B-5C7606F4DA3B}"/>
              </a:ext>
            </a:extLst>
          </p:cNvPr>
          <p:cNvSpPr>
            <a:spLocks noGrp="1"/>
          </p:cNvSpPr>
          <p:nvPr>
            <p:ph idx="1"/>
          </p:nvPr>
        </p:nvSpPr>
        <p:spPr/>
        <p:txBody>
          <a:bodyPr/>
          <a:lstStyle/>
          <a:p>
            <a:pPr marL="808038" lvl="1" indent="-350838"/>
            <a:r>
              <a:rPr lang="de-AT" sz="2000" dirty="0">
                <a:solidFill>
                  <a:prstClr val="black"/>
                </a:solidFill>
              </a:rPr>
              <a:t>Bänsch, A. &amp; </a:t>
            </a:r>
            <a:r>
              <a:rPr lang="de-AT" sz="2000" dirty="0" err="1">
                <a:solidFill>
                  <a:prstClr val="black"/>
                </a:solidFill>
              </a:rPr>
              <a:t>Alewell</a:t>
            </a:r>
            <a:r>
              <a:rPr lang="de-AT" sz="2000" dirty="0">
                <a:solidFill>
                  <a:prstClr val="black"/>
                </a:solidFill>
              </a:rPr>
              <a:t>, D. (2009). Wissenschaftliches Arbeiten. München: Oldenburg.</a:t>
            </a:r>
          </a:p>
          <a:p>
            <a:pPr marL="808038" lvl="1" indent="-350838"/>
            <a:r>
              <a:rPr lang="de-AT" sz="2000" dirty="0" err="1">
                <a:solidFill>
                  <a:prstClr val="black"/>
                </a:solidFill>
              </a:rPr>
              <a:t>Beinke</a:t>
            </a:r>
            <a:r>
              <a:rPr lang="de-AT" sz="2000" dirty="0">
                <a:solidFill>
                  <a:prstClr val="black"/>
                </a:solidFill>
              </a:rPr>
              <a:t>, C., </a:t>
            </a:r>
            <a:r>
              <a:rPr lang="de-AT" sz="2000" dirty="0" err="1">
                <a:solidFill>
                  <a:prstClr val="black"/>
                </a:solidFill>
              </a:rPr>
              <a:t>Brinkschulte</a:t>
            </a:r>
            <a:r>
              <a:rPr lang="de-AT" sz="2000" dirty="0">
                <a:solidFill>
                  <a:prstClr val="black"/>
                </a:solidFill>
              </a:rPr>
              <a:t>, M., </a:t>
            </a:r>
            <a:r>
              <a:rPr lang="de-AT" sz="2000" dirty="0" err="1">
                <a:solidFill>
                  <a:prstClr val="black"/>
                </a:solidFill>
              </a:rPr>
              <a:t>Bunn</a:t>
            </a:r>
            <a:r>
              <a:rPr lang="de-AT" sz="2000" dirty="0">
                <a:solidFill>
                  <a:prstClr val="black"/>
                </a:solidFill>
              </a:rPr>
              <a:t>, L. &amp; </a:t>
            </a:r>
            <a:r>
              <a:rPr lang="de-AT" sz="2000" dirty="0" err="1">
                <a:solidFill>
                  <a:prstClr val="black"/>
                </a:solidFill>
              </a:rPr>
              <a:t>Thürmer</a:t>
            </a:r>
            <a:r>
              <a:rPr lang="de-AT" sz="2000" dirty="0">
                <a:solidFill>
                  <a:prstClr val="black"/>
                </a:solidFill>
              </a:rPr>
              <a:t>, S. (2008). Die Seminararbeit. Schreiben für den Leser. Konstanz: UVK</a:t>
            </a:r>
          </a:p>
          <a:p>
            <a:pPr marL="808038" lvl="1" indent="-350838"/>
            <a:r>
              <a:rPr lang="de-AT" sz="2000" dirty="0">
                <a:solidFill>
                  <a:prstClr val="black"/>
                </a:solidFill>
              </a:rPr>
              <a:t>Brink, A. (2013). Anfertigung wissenschaftlicher Arbeiten, Ein prozessorientierter Leitfaden zur Erstellung von Bachelor-, Master- und Diplomarbeiten. Wiesbaden: Springer.</a:t>
            </a:r>
          </a:p>
          <a:p>
            <a:pPr marL="808038" lvl="1" indent="-350838"/>
            <a:r>
              <a:rPr lang="de-AT" sz="2000" dirty="0">
                <a:solidFill>
                  <a:prstClr val="black"/>
                </a:solidFill>
              </a:rPr>
              <a:t>Bünting, K., Bitterlich, A. &amp; Pospiech, U. (2009). Schreiben im Studium: Mit Erfolg. Ein Leitfaden. Berlin: Schreibtrainer. Verfügbar unter: </a:t>
            </a:r>
            <a:r>
              <a:rPr lang="de-AT" sz="2000" dirty="0">
                <a:solidFill>
                  <a:srgbClr val="0070C0"/>
                </a:solidFill>
              </a:rPr>
              <a:t>http//www.uni-due.de/schreibwerkstatt/trainer/index.html</a:t>
            </a:r>
            <a:r>
              <a:rPr lang="de-AT" sz="2000" dirty="0">
                <a:solidFill>
                  <a:prstClr val="black"/>
                </a:solidFill>
              </a:rPr>
              <a:t>. (Zugriff am 12.10.2014)</a:t>
            </a:r>
          </a:p>
          <a:p>
            <a:pPr marL="808038" lvl="1" indent="-350838"/>
            <a:r>
              <a:rPr lang="de-AT" sz="2000" dirty="0" err="1">
                <a:solidFill>
                  <a:prstClr val="black"/>
                </a:solidFill>
              </a:rPr>
              <a:t>Esselborn-Krumbiegel</a:t>
            </a:r>
            <a:r>
              <a:rPr lang="de-AT" sz="2000" dirty="0">
                <a:solidFill>
                  <a:prstClr val="black"/>
                </a:solidFill>
              </a:rPr>
              <a:t>, H. (2008). Von der Idee zum Text. Eine Anleitung zum wissenschaftlichen Schreiben. Paderborn: UTB.</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151</a:t>
            </a:fld>
            <a:endParaRPr lang="de-AT"/>
          </a:p>
        </p:txBody>
      </p:sp>
    </p:spTree>
    <p:extLst>
      <p:ext uri="{BB962C8B-B14F-4D97-AF65-F5344CB8AC3E}">
        <p14:creationId xmlns:p14="http://schemas.microsoft.com/office/powerpoint/2010/main" val="248400493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Literaturempfehlungen</a:t>
            </a:r>
          </a:p>
        </p:txBody>
      </p:sp>
      <p:sp>
        <p:nvSpPr>
          <p:cNvPr id="6" name="Inhaltsplatzhalter 5">
            <a:extLst>
              <a:ext uri="{FF2B5EF4-FFF2-40B4-BE49-F238E27FC236}">
                <a16:creationId xmlns:a16="http://schemas.microsoft.com/office/drawing/2014/main" id="{571AFA68-6DFA-49D4-AC37-E2CE2C3013A5}"/>
              </a:ext>
            </a:extLst>
          </p:cNvPr>
          <p:cNvSpPr>
            <a:spLocks noGrp="1"/>
          </p:cNvSpPr>
          <p:nvPr>
            <p:ph idx="1"/>
          </p:nvPr>
        </p:nvSpPr>
        <p:spPr/>
        <p:txBody>
          <a:bodyPr/>
          <a:lstStyle/>
          <a:p>
            <a:pPr marL="808038" lvl="1" indent="-350838"/>
            <a:r>
              <a:rPr lang="de-AT" sz="2000" dirty="0">
                <a:solidFill>
                  <a:prstClr val="black"/>
                </a:solidFill>
              </a:rPr>
              <a:t>Franck, N. (2007). Handbuch wissenschaftliches Arbeiten. Frankfurt: Fischer.</a:t>
            </a:r>
          </a:p>
          <a:p>
            <a:pPr marL="808038" lvl="1" indent="-350838"/>
            <a:r>
              <a:rPr lang="de-AT" sz="2000" dirty="0">
                <a:solidFill>
                  <a:prstClr val="black"/>
                </a:solidFill>
              </a:rPr>
              <a:t>Franck, N. &amp; </a:t>
            </a:r>
            <a:r>
              <a:rPr lang="de-AT" sz="2000" dirty="0" err="1">
                <a:solidFill>
                  <a:prstClr val="black"/>
                </a:solidFill>
              </a:rPr>
              <a:t>Stary</a:t>
            </a:r>
            <a:r>
              <a:rPr lang="de-AT" sz="2000" dirty="0">
                <a:solidFill>
                  <a:prstClr val="black"/>
                </a:solidFill>
              </a:rPr>
              <a:t>, J. (2011). Die Technik wissenschaftlichen Arbeitens. Eine praktische Anleitung. Paderborn: UTB.</a:t>
            </a:r>
          </a:p>
          <a:p>
            <a:pPr marL="808038" lvl="1" indent="-350838"/>
            <a:r>
              <a:rPr lang="de-AT" sz="2000" dirty="0">
                <a:solidFill>
                  <a:prstClr val="black"/>
                </a:solidFill>
              </a:rPr>
              <a:t>Karmasin, M. &amp; </a:t>
            </a:r>
            <a:r>
              <a:rPr lang="de-AT" sz="2000" dirty="0" err="1">
                <a:solidFill>
                  <a:prstClr val="black"/>
                </a:solidFill>
              </a:rPr>
              <a:t>Ribing</a:t>
            </a:r>
            <a:r>
              <a:rPr lang="de-AT" sz="2000" dirty="0">
                <a:solidFill>
                  <a:prstClr val="black"/>
                </a:solidFill>
              </a:rPr>
              <a:t>, R. (2007). Die Gestaltung wissenschaftlicher Arbeiten. Ein Leitfaden für Haus- und Seminararbeiten, Magisterarbeiten, Diplomarbeiten und Dissertationen. Wien: WUV.</a:t>
            </a:r>
          </a:p>
          <a:p>
            <a:pPr marL="808038" lvl="1" indent="-350838"/>
            <a:r>
              <a:rPr lang="de-AT" sz="2000" dirty="0">
                <a:solidFill>
                  <a:prstClr val="black"/>
                </a:solidFill>
              </a:rPr>
              <a:t>Karmasin, M. &amp; </a:t>
            </a:r>
            <a:r>
              <a:rPr lang="de-AT" sz="2000" dirty="0" err="1">
                <a:solidFill>
                  <a:prstClr val="black"/>
                </a:solidFill>
              </a:rPr>
              <a:t>Ribing</a:t>
            </a:r>
            <a:r>
              <a:rPr lang="de-AT" sz="2000" dirty="0">
                <a:solidFill>
                  <a:prstClr val="black"/>
                </a:solidFill>
              </a:rPr>
              <a:t>, R. (2012). Die Gestaltung wissenschaftlicher Arbeiten. Ein Leitfaden für Seminararbeiten, Bachelor-, Master- und Magisterarbeiten sowie Dissertationen. Wien: Facultas.</a:t>
            </a:r>
          </a:p>
          <a:p>
            <a:pPr marL="808038" lvl="1" indent="-350838"/>
            <a:r>
              <a:rPr lang="de-AT" sz="2000" dirty="0">
                <a:solidFill>
                  <a:prstClr val="black"/>
                </a:solidFill>
              </a:rPr>
              <a:t>Kruse, O. (2007). Keine Angst vor dem leeren Blatt. Ohne Schreibblockaden durchs Studium. Frankfurt: Campus.</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152</a:t>
            </a:fld>
            <a:endParaRPr lang="de-AT"/>
          </a:p>
        </p:txBody>
      </p:sp>
    </p:spTree>
    <p:extLst>
      <p:ext uri="{BB962C8B-B14F-4D97-AF65-F5344CB8AC3E}">
        <p14:creationId xmlns:p14="http://schemas.microsoft.com/office/powerpoint/2010/main" val="3876657619"/>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Literaturempfehlungen</a:t>
            </a:r>
          </a:p>
        </p:txBody>
      </p:sp>
      <p:sp>
        <p:nvSpPr>
          <p:cNvPr id="6" name="Inhaltsplatzhalter 5">
            <a:extLst>
              <a:ext uri="{FF2B5EF4-FFF2-40B4-BE49-F238E27FC236}">
                <a16:creationId xmlns:a16="http://schemas.microsoft.com/office/drawing/2014/main" id="{497803D3-1817-4304-9461-2A4AA2511BE7}"/>
              </a:ext>
            </a:extLst>
          </p:cNvPr>
          <p:cNvSpPr>
            <a:spLocks noGrp="1"/>
          </p:cNvSpPr>
          <p:nvPr>
            <p:ph idx="1"/>
          </p:nvPr>
        </p:nvSpPr>
        <p:spPr/>
        <p:txBody>
          <a:bodyPr/>
          <a:lstStyle/>
          <a:p>
            <a:endParaRPr lang="de-AT" dirty="0">
              <a:solidFill>
                <a:prstClr val="black"/>
              </a:solidFill>
            </a:endParaRPr>
          </a:p>
          <a:p>
            <a:pPr marL="808038" lvl="1" indent="-350838"/>
            <a:r>
              <a:rPr lang="de-AT" sz="2000" dirty="0">
                <a:solidFill>
                  <a:prstClr val="black"/>
                </a:solidFill>
              </a:rPr>
              <a:t>Kuchler, K., </a:t>
            </a:r>
            <a:r>
              <a:rPr lang="de-AT" sz="2000" dirty="0" err="1">
                <a:solidFill>
                  <a:prstClr val="black"/>
                </a:solidFill>
              </a:rPr>
              <a:t>Javorics</a:t>
            </a:r>
            <a:r>
              <a:rPr lang="de-AT" sz="2000" dirty="0">
                <a:solidFill>
                  <a:prstClr val="black"/>
                </a:solidFill>
              </a:rPr>
              <a:t>, D., Sinnreich, D. &amp; Kröger, O. (2013). Maturavorbereitung Vorwissenschaftliche Arbeit/ Diplomarbeit. Wien: Manz.</a:t>
            </a:r>
          </a:p>
          <a:p>
            <a:pPr marL="808038" lvl="1" indent="-350838"/>
            <a:r>
              <a:rPr lang="de-AT" sz="2000" dirty="0">
                <a:solidFill>
                  <a:prstClr val="black"/>
                </a:solidFill>
              </a:rPr>
              <a:t>Langer, I., Schulz von Thun, F. &amp; Tausch, R. (2011). Sich verständlich ausdrücken. München: Reinhardt.</a:t>
            </a:r>
          </a:p>
          <a:p>
            <a:pPr marL="808038" lvl="1" indent="-350838"/>
            <a:r>
              <a:rPr lang="de-AT" sz="2000" dirty="0">
                <a:solidFill>
                  <a:prstClr val="black"/>
                </a:solidFill>
              </a:rPr>
              <a:t>Prenner, M &amp; </a:t>
            </a:r>
            <a:r>
              <a:rPr lang="de-AT" sz="2000" dirty="0" err="1">
                <a:solidFill>
                  <a:prstClr val="black"/>
                </a:solidFill>
              </a:rPr>
              <a:t>Samac</a:t>
            </a:r>
            <a:r>
              <a:rPr lang="de-AT" sz="2000" dirty="0">
                <a:solidFill>
                  <a:prstClr val="black"/>
                </a:solidFill>
              </a:rPr>
              <a:t>, K. (2014). Durchstarten zur Diplomarbeit</a:t>
            </a:r>
          </a:p>
          <a:p>
            <a:pPr marL="808038" lvl="1" indent="-350838"/>
            <a:r>
              <a:rPr lang="de-AT" sz="2000" dirty="0">
                <a:solidFill>
                  <a:prstClr val="black"/>
                </a:solidFill>
              </a:rPr>
              <a:t>Rossig, W.E. &amp; </a:t>
            </a:r>
            <a:r>
              <a:rPr lang="de-AT" sz="2000" dirty="0" err="1">
                <a:solidFill>
                  <a:prstClr val="black"/>
                </a:solidFill>
              </a:rPr>
              <a:t>Prätsch</a:t>
            </a:r>
            <a:r>
              <a:rPr lang="de-AT" sz="2000" dirty="0">
                <a:solidFill>
                  <a:prstClr val="black"/>
                </a:solidFill>
              </a:rPr>
              <a:t>, J. (2010). Wissenschaftliche Arbeiten. Ein Leitfaden für Haus- und Seminararbeiten, Bachelor- und Masterthesis, Diplom- und Magisterarbeiten, Dissertationen. Weyhe: Teamdruck.</a:t>
            </a:r>
          </a:p>
          <a:p>
            <a:pPr marL="808038" lvl="1" indent="-350838"/>
            <a:r>
              <a:rPr lang="de-AT" sz="2000" dirty="0" err="1">
                <a:solidFill>
                  <a:prstClr val="black"/>
                </a:solidFill>
              </a:rPr>
              <a:t>Stary</a:t>
            </a:r>
            <a:r>
              <a:rPr lang="de-AT" sz="2000" dirty="0">
                <a:solidFill>
                  <a:prstClr val="black"/>
                </a:solidFill>
              </a:rPr>
              <a:t>, J. &amp; Kretschmer, H. (2007). Umgang mit wissenschaftlicher Literatur. Eine Arbeitshilfe für das sozial- und geisteswissenschaftliche Studium. Berlin: </a:t>
            </a:r>
            <a:r>
              <a:rPr lang="de-AT" sz="2000" dirty="0" err="1">
                <a:solidFill>
                  <a:prstClr val="black"/>
                </a:solidFill>
              </a:rPr>
              <a:t>Cornelson</a:t>
            </a:r>
            <a:r>
              <a:rPr lang="de-AT" sz="2000" dirty="0">
                <a:solidFill>
                  <a:prstClr val="black"/>
                </a:solidFill>
              </a:rPr>
              <a:t> Scriptor.</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153</a:t>
            </a:fld>
            <a:endParaRPr lang="de-AT"/>
          </a:p>
        </p:txBody>
      </p:sp>
    </p:spTree>
    <p:extLst>
      <p:ext uri="{BB962C8B-B14F-4D97-AF65-F5344CB8AC3E}">
        <p14:creationId xmlns:p14="http://schemas.microsoft.com/office/powerpoint/2010/main" val="3700507938"/>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Verwendete Literatur</a:t>
            </a:r>
          </a:p>
        </p:txBody>
      </p:sp>
      <p:sp>
        <p:nvSpPr>
          <p:cNvPr id="6" name="Inhaltsplatzhalter 5">
            <a:extLst>
              <a:ext uri="{FF2B5EF4-FFF2-40B4-BE49-F238E27FC236}">
                <a16:creationId xmlns:a16="http://schemas.microsoft.com/office/drawing/2014/main" id="{7A665B0D-6D1D-4FC4-8094-CE54700C6BEA}"/>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154</a:t>
            </a:fld>
            <a:endParaRPr lang="de-AT"/>
          </a:p>
        </p:txBody>
      </p:sp>
      <p:sp>
        <p:nvSpPr>
          <p:cNvPr id="4" name="Textfeld 3"/>
          <p:cNvSpPr txBox="1"/>
          <p:nvPr/>
        </p:nvSpPr>
        <p:spPr>
          <a:xfrm>
            <a:off x="276850" y="1839270"/>
            <a:ext cx="7874065" cy="4462760"/>
          </a:xfrm>
          <a:prstGeom prst="rect">
            <a:avLst/>
          </a:prstGeom>
          <a:solidFill>
            <a:schemeClr val="bg1"/>
          </a:solidFill>
        </p:spPr>
        <p:txBody>
          <a:bodyPr wrap="square" rtlCol="0">
            <a:spAutoFit/>
          </a:bodyPr>
          <a:lstStyle/>
          <a:p>
            <a:pPr marL="808038" lvl="1" indent="-350838"/>
            <a:r>
              <a:rPr lang="de-AT" sz="2000" dirty="0"/>
              <a:t>BMBWF (</a:t>
            </a:r>
            <a:r>
              <a:rPr lang="de-AT" sz="2000" dirty="0" err="1"/>
              <a:t>Hg</a:t>
            </a:r>
            <a:r>
              <a:rPr lang="de-AT" sz="2000" dirty="0"/>
              <a:t>.) (2018). Geschlechtergerechte Sprache. Leitfaden im Wirkungsbereich des BMBWF. BMBWF: Wien</a:t>
            </a:r>
            <a:endParaRPr lang="de-AT" sz="2000" dirty="0">
              <a:solidFill>
                <a:prstClr val="black"/>
              </a:solidFill>
            </a:endParaRPr>
          </a:p>
          <a:p>
            <a:pPr marL="808038" lvl="1" indent="-350838"/>
            <a:r>
              <a:rPr lang="de-AT" sz="2000" dirty="0">
                <a:solidFill>
                  <a:prstClr val="black"/>
                </a:solidFill>
              </a:rPr>
              <a:t>BMUKK, Sektion II. (2013). Handreichung Diplomarbeit NEU für </a:t>
            </a:r>
            <a:r>
              <a:rPr lang="de-AT" sz="2000" dirty="0" err="1">
                <a:solidFill>
                  <a:prstClr val="black"/>
                </a:solidFill>
              </a:rPr>
              <a:t>LehrerInnen</a:t>
            </a:r>
            <a:r>
              <a:rPr lang="de-AT" sz="2000" dirty="0">
                <a:solidFill>
                  <a:prstClr val="black"/>
                </a:solidFill>
              </a:rPr>
              <a:t> sowie </a:t>
            </a:r>
            <a:r>
              <a:rPr lang="de-AT" sz="2000" dirty="0" err="1">
                <a:solidFill>
                  <a:prstClr val="black"/>
                </a:solidFill>
              </a:rPr>
              <a:t>SchülerInnen</a:t>
            </a:r>
            <a:r>
              <a:rPr lang="de-AT" sz="2000" dirty="0">
                <a:solidFill>
                  <a:prstClr val="black"/>
                </a:solidFill>
              </a:rPr>
              <a:t>. Wien: Eigendruck.</a:t>
            </a:r>
          </a:p>
          <a:p>
            <a:pPr marL="808038" lvl="1" indent="-350838"/>
            <a:r>
              <a:rPr lang="de-AT" sz="2000" dirty="0">
                <a:solidFill>
                  <a:prstClr val="black"/>
                </a:solidFill>
              </a:rPr>
              <a:t>BMBF, </a:t>
            </a:r>
            <a:r>
              <a:rPr lang="de-AT" sz="2000" dirty="0"/>
              <a:t>Sektion Berufsbildendes Schulwesen, Erwachsenenbildung und Schulsport. (2015). Zeitschiene. Verfügbar unter: </a:t>
            </a:r>
            <a:r>
              <a:rPr lang="de-AT" sz="2000" dirty="0">
                <a:solidFill>
                  <a:srgbClr val="0070C0"/>
                </a:solidFill>
              </a:rPr>
              <a:t>http://www.diplomarbeiten-bbs.at/zeitschiene/info.  </a:t>
            </a:r>
            <a:r>
              <a:rPr lang="de-AT" sz="2000" dirty="0">
                <a:solidFill>
                  <a:prstClr val="black"/>
                </a:solidFill>
              </a:rPr>
              <a:t>(Zugriff am 29.4.2015).</a:t>
            </a:r>
            <a:endParaRPr lang="de-AT" sz="2000" dirty="0">
              <a:solidFill>
                <a:srgbClr val="0070C0"/>
              </a:solidFill>
            </a:endParaRPr>
          </a:p>
          <a:p>
            <a:pPr marL="808038" indent="-350838">
              <a:lnSpc>
                <a:spcPct val="80000"/>
              </a:lnSpc>
            </a:pPr>
            <a:r>
              <a:rPr lang="de-DE" altLang="de-DE" sz="2000" dirty="0" err="1">
                <a:solidFill>
                  <a:prstClr val="black"/>
                </a:solidFill>
              </a:rPr>
              <a:t>Bogelin</a:t>
            </a:r>
            <a:r>
              <a:rPr lang="de-DE" altLang="de-DE" sz="2000" dirty="0">
                <a:solidFill>
                  <a:prstClr val="black"/>
                </a:solidFill>
              </a:rPr>
              <a:t>, M. (2007). Wissenschaftliche Arbeiten Schritt für Schritt. München: Wilhelm Fink .</a:t>
            </a:r>
            <a:endParaRPr lang="de-AT" altLang="de-DE" sz="2000" dirty="0">
              <a:solidFill>
                <a:prstClr val="black"/>
              </a:solidFill>
            </a:endParaRPr>
          </a:p>
          <a:p>
            <a:pPr marL="808038" indent="-350838">
              <a:lnSpc>
                <a:spcPct val="80000"/>
              </a:lnSpc>
            </a:pPr>
            <a:r>
              <a:rPr lang="de-DE" altLang="de-DE" sz="2000" dirty="0">
                <a:solidFill>
                  <a:prstClr val="black"/>
                </a:solidFill>
              </a:rPr>
              <a:t>Bohl, T. (2005). Wissenschaftliches Arbeiten im Studium der Pädagogik. Weinheim, Basel: Beltz.</a:t>
            </a:r>
            <a:endParaRPr lang="de-AT" sz="2000" dirty="0">
              <a:solidFill>
                <a:prstClr val="black"/>
              </a:solidFill>
            </a:endParaRPr>
          </a:p>
          <a:p>
            <a:pPr marL="808038" lvl="1" indent="-350838"/>
            <a:r>
              <a:rPr lang="de-AT" sz="2000" dirty="0">
                <a:solidFill>
                  <a:prstClr val="black"/>
                </a:solidFill>
              </a:rPr>
              <a:t>Bünting, K.D., Bitterlich, A. &amp; Pospiech, U. (2004). Schreiben im Studium: mit Erfolg </a:t>
            </a:r>
          </a:p>
          <a:p>
            <a:pPr marL="808038" lvl="1" indent="-350838"/>
            <a:r>
              <a:rPr lang="de-AT" sz="2000" dirty="0">
                <a:solidFill>
                  <a:prstClr val="black"/>
                </a:solidFill>
              </a:rPr>
              <a:t>	(4. Aufl.). Berlin: Cornelsen Scriptor.</a:t>
            </a:r>
          </a:p>
        </p:txBody>
      </p:sp>
    </p:spTree>
    <p:extLst>
      <p:ext uri="{BB962C8B-B14F-4D97-AF65-F5344CB8AC3E}">
        <p14:creationId xmlns:p14="http://schemas.microsoft.com/office/powerpoint/2010/main" val="923896110"/>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Verwendete Literatur</a:t>
            </a:r>
          </a:p>
        </p:txBody>
      </p:sp>
      <p:sp>
        <p:nvSpPr>
          <p:cNvPr id="6" name="Inhaltsplatzhalter 5">
            <a:extLst>
              <a:ext uri="{FF2B5EF4-FFF2-40B4-BE49-F238E27FC236}">
                <a16:creationId xmlns:a16="http://schemas.microsoft.com/office/drawing/2014/main" id="{0197F633-C373-4850-8B81-96019F8AD777}"/>
              </a:ext>
            </a:extLst>
          </p:cNvPr>
          <p:cNvSpPr>
            <a:spLocks noGrp="1"/>
          </p:cNvSpPr>
          <p:nvPr>
            <p:ph idx="1"/>
          </p:nvPr>
        </p:nvSpPr>
        <p:spPr/>
        <p:txBody>
          <a:bodyPr/>
          <a:lstStyle/>
          <a:p>
            <a:pPr marL="808038" lvl="1" indent="-350838"/>
            <a:endParaRPr lang="de-DE" altLang="de-DE" sz="2000" dirty="0"/>
          </a:p>
          <a:p>
            <a:pPr marL="808038" lvl="1" indent="-350838"/>
            <a:endParaRPr lang="de-DE" altLang="de-DE" sz="2000" dirty="0"/>
          </a:p>
          <a:p>
            <a:pPr marL="808038" lvl="1" indent="-350838"/>
            <a:r>
              <a:rPr lang="de-DE" altLang="de-DE" sz="2000" dirty="0"/>
              <a:t>Diplomarbeiten-bbs.at (2015a).Diplomarbeit in der Berufsbildung. Verfügbar unter: </a:t>
            </a:r>
            <a:r>
              <a:rPr lang="de-DE" altLang="de-DE" sz="2000" dirty="0">
                <a:solidFill>
                  <a:srgbClr val="0070C0"/>
                </a:solidFill>
              </a:rPr>
              <a:t>http://www.diplomarbeiten-bbs.at/diplomarbeit-der-berufsbildung </a:t>
            </a:r>
            <a:r>
              <a:rPr lang="de-DE" altLang="de-DE" sz="2000" dirty="0"/>
              <a:t>(Zugriff am 2.10.2015)</a:t>
            </a:r>
          </a:p>
          <a:p>
            <a:pPr marL="808038" lvl="1" indent="-350838"/>
            <a:r>
              <a:rPr lang="de-DE" altLang="de-DE" sz="2000" dirty="0"/>
              <a:t>Diplomarbeiten-bbs.at (2015b). Passende und unpassende Quellen. Verfügbar unter: </a:t>
            </a:r>
            <a:r>
              <a:rPr lang="de-DE" altLang="de-DE" sz="2000" dirty="0">
                <a:solidFill>
                  <a:srgbClr val="0070C0"/>
                </a:solidFill>
              </a:rPr>
              <a:t>http://www.diplomarbeiten-bbs.at/passende-und-unpassende-quellen </a:t>
            </a:r>
            <a:r>
              <a:rPr lang="de-DE" altLang="de-DE" sz="2000" dirty="0"/>
              <a:t>(Zugriff am 2.10.2015)</a:t>
            </a:r>
          </a:p>
          <a:p>
            <a:pPr marL="808038" lvl="1" indent="-350838"/>
            <a:r>
              <a:rPr lang="de-DE" altLang="de-DE" sz="2000" dirty="0"/>
              <a:t>Diplomarbeiten-bbs.at (2015c). Rechtslage. Verfügbar unter: </a:t>
            </a:r>
            <a:r>
              <a:rPr lang="de-DE" altLang="de-DE" sz="2000" dirty="0">
                <a:solidFill>
                  <a:srgbClr val="0070C0"/>
                </a:solidFill>
              </a:rPr>
              <a:t>http://www.diplomarbeiten-bbs.at/rechtslage </a:t>
            </a:r>
            <a:r>
              <a:rPr lang="de-DE" altLang="de-DE" sz="2000" dirty="0"/>
              <a:t>(Zugriff am 22.10.2015)</a:t>
            </a:r>
          </a:p>
          <a:p>
            <a:pPr marL="808038" lvl="1" indent="-350838"/>
            <a:r>
              <a:rPr lang="de-DE" altLang="de-DE" sz="2000" dirty="0"/>
              <a:t>Eco, U. (2002). Wie man eine wissenschaftliche Abschlussarbeit schreibt (9. Aufl.). Heidelberg: C. F. Müller. </a:t>
            </a:r>
            <a:endParaRPr lang="de-AT" sz="2000" dirty="0">
              <a:solidFill>
                <a:prstClr val="black"/>
              </a:solidFill>
            </a:endParaRP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155</a:t>
            </a:fld>
            <a:endParaRPr lang="de-AT"/>
          </a:p>
        </p:txBody>
      </p:sp>
    </p:spTree>
    <p:extLst>
      <p:ext uri="{BB962C8B-B14F-4D97-AF65-F5344CB8AC3E}">
        <p14:creationId xmlns:p14="http://schemas.microsoft.com/office/powerpoint/2010/main" val="219405131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Verwendete Literatur</a:t>
            </a:r>
          </a:p>
        </p:txBody>
      </p:sp>
      <p:sp>
        <p:nvSpPr>
          <p:cNvPr id="6" name="Inhaltsplatzhalter 5">
            <a:extLst>
              <a:ext uri="{FF2B5EF4-FFF2-40B4-BE49-F238E27FC236}">
                <a16:creationId xmlns:a16="http://schemas.microsoft.com/office/drawing/2014/main" id="{43040FBC-D53F-4EA3-961B-B92BBC4484E2}"/>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156</a:t>
            </a:fld>
            <a:endParaRPr lang="de-AT"/>
          </a:p>
        </p:txBody>
      </p:sp>
      <p:sp>
        <p:nvSpPr>
          <p:cNvPr id="4" name="Textfeld 3"/>
          <p:cNvSpPr txBox="1"/>
          <p:nvPr/>
        </p:nvSpPr>
        <p:spPr>
          <a:xfrm>
            <a:off x="549382" y="1844831"/>
            <a:ext cx="7920880" cy="5016758"/>
          </a:xfrm>
          <a:prstGeom prst="rect">
            <a:avLst/>
          </a:prstGeom>
          <a:solidFill>
            <a:schemeClr val="bg1"/>
          </a:solidFill>
        </p:spPr>
        <p:txBody>
          <a:bodyPr wrap="square" rtlCol="0">
            <a:spAutoFit/>
          </a:bodyPr>
          <a:lstStyle/>
          <a:p>
            <a:pPr marL="808038" lvl="1" indent="-350838"/>
            <a:r>
              <a:rPr lang="de-AT" sz="2000" dirty="0">
                <a:solidFill>
                  <a:prstClr val="black"/>
                </a:solidFill>
              </a:rPr>
              <a:t>Fitz &amp; </a:t>
            </a:r>
            <a:r>
              <a:rPr lang="de-AT" sz="2000" dirty="0" err="1">
                <a:solidFill>
                  <a:prstClr val="black"/>
                </a:solidFill>
              </a:rPr>
              <a:t>Pirillo</a:t>
            </a:r>
            <a:r>
              <a:rPr lang="de-AT" sz="2000" dirty="0">
                <a:solidFill>
                  <a:prstClr val="black"/>
                </a:solidFill>
              </a:rPr>
              <a:t> (2012). </a:t>
            </a:r>
            <a:r>
              <a:rPr lang="de-AT" sz="2000" dirty="0" err="1">
                <a:solidFill>
                  <a:prstClr val="black"/>
                </a:solidFill>
              </a:rPr>
              <a:t>Because</a:t>
            </a:r>
            <a:r>
              <a:rPr lang="de-AT" sz="2000" dirty="0">
                <a:solidFill>
                  <a:prstClr val="black"/>
                </a:solidFill>
              </a:rPr>
              <a:t> i </a:t>
            </a:r>
            <a:r>
              <a:rPr lang="de-AT" sz="2000" dirty="0" err="1">
                <a:solidFill>
                  <a:prstClr val="black"/>
                </a:solidFill>
              </a:rPr>
              <a:t>had</a:t>
            </a:r>
            <a:r>
              <a:rPr lang="de-AT" sz="2000" dirty="0">
                <a:solidFill>
                  <a:prstClr val="black"/>
                </a:solidFill>
              </a:rPr>
              <a:t> </a:t>
            </a:r>
            <a:r>
              <a:rPr lang="de-AT" sz="2000" dirty="0" err="1">
                <a:solidFill>
                  <a:prstClr val="black"/>
                </a:solidFill>
              </a:rPr>
              <a:t>to</a:t>
            </a:r>
            <a:r>
              <a:rPr lang="de-AT" sz="2000" dirty="0">
                <a:solidFill>
                  <a:prstClr val="black"/>
                </a:solidFill>
              </a:rPr>
              <a:t> do. Verfügbar unter: </a:t>
            </a:r>
            <a:r>
              <a:rPr lang="de-AT" sz="2000" dirty="0">
                <a:solidFill>
                  <a:srgbClr val="0070C0"/>
                </a:solidFill>
              </a:rPr>
              <a:t>http://www.google.de/imgres?imgurl=http%3A%2F%2F1.bp.blogspot.com%2F-a-Lemw64KG4%2FT5cD0DUViQI%2FAAAAAAAAAF4%2FXCQoKEmQnb0%2Fs1600%2FPlagiat.gif&amp;imgrefurl=http%3A%2F%2Fbeacuseihadto.blogspot.com%2F&amp;h=252&amp;w=450&amp;tbnid=85eAyMRiOjOMDM%3A&amp;zoom=1&amp;docid=bW0ODNSfwLV2SM&amp;hl=de&amp;ei=09k9Vc6GKsSUapbZgdgB&amp;tbm=isch&amp;iact=rc&amp;uact=3&amp;dur=7932&amp;page=22&amp;start=303&amp;ndsp=13&amp;ved=0CDAQrQMwDjisAg</a:t>
            </a:r>
            <a:r>
              <a:rPr lang="de-AT" sz="2000" dirty="0">
                <a:solidFill>
                  <a:prstClr val="black"/>
                </a:solidFill>
              </a:rPr>
              <a:t>.  (Zugriff am 20.4.2015).</a:t>
            </a:r>
            <a:endParaRPr lang="de-AT" sz="2000" dirty="0"/>
          </a:p>
          <a:p>
            <a:pPr marL="808038" lvl="1" indent="-350838"/>
            <a:r>
              <a:rPr lang="de-AT" sz="2000" dirty="0" err="1"/>
              <a:t>Henz</a:t>
            </a:r>
            <a:r>
              <a:rPr lang="de-AT" sz="2000" dirty="0"/>
              <a:t>, K. (2011). Vorwissenschaftliches Arbeiten. Ein Praxisbuch für die Schule. Wien: E. Dorner.</a:t>
            </a:r>
          </a:p>
          <a:p>
            <a:pPr marL="808038" lvl="1" indent="-350838"/>
            <a:r>
              <a:rPr lang="de-AT" sz="2000" dirty="0"/>
              <a:t>Karmasin, M. &amp; Ribing, R. (2007). Die Gestaltung wissenschaftlicher  Arbeiten. Ein Leitfaden für Haus- und Seminararbeiten, Magisterarbeiten, Diplomarbeiten und Dissertationen. Wien: Facultas.</a:t>
            </a:r>
          </a:p>
        </p:txBody>
      </p:sp>
    </p:spTree>
    <p:extLst>
      <p:ext uri="{BB962C8B-B14F-4D97-AF65-F5344CB8AC3E}">
        <p14:creationId xmlns:p14="http://schemas.microsoft.com/office/powerpoint/2010/main" val="267749040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Verwendete Literatur</a:t>
            </a:r>
          </a:p>
        </p:txBody>
      </p:sp>
      <p:sp>
        <p:nvSpPr>
          <p:cNvPr id="6" name="Inhaltsplatzhalter 5">
            <a:extLst>
              <a:ext uri="{FF2B5EF4-FFF2-40B4-BE49-F238E27FC236}">
                <a16:creationId xmlns:a16="http://schemas.microsoft.com/office/drawing/2014/main" id="{70CD2569-0754-4C71-A0D9-F333C5BB1DD8}"/>
              </a:ext>
            </a:extLst>
          </p:cNvPr>
          <p:cNvSpPr>
            <a:spLocks noGrp="1"/>
          </p:cNvSpPr>
          <p:nvPr>
            <p:ph idx="1"/>
          </p:nvPr>
        </p:nvSpPr>
        <p:spPr/>
        <p:txBody>
          <a:bodyPr/>
          <a:lstStyle/>
          <a:p>
            <a:pPr marL="808038" lvl="1" indent="-350838"/>
            <a:endParaRPr lang="de-AT" sz="2000" dirty="0"/>
          </a:p>
          <a:p>
            <a:pPr marL="808038" lvl="1" indent="-350838"/>
            <a:r>
              <a:rPr lang="de-AT" sz="2000" dirty="0" err="1"/>
              <a:t>Leyden</a:t>
            </a:r>
            <a:r>
              <a:rPr lang="de-AT" sz="2000" dirty="0"/>
              <a:t>, A. (2013). 6 Tipps für das Erstellen von Online-Mindmaps 	mit </a:t>
            </a:r>
            <a:r>
              <a:rPr lang="de-AT" sz="2000" dirty="0" err="1"/>
              <a:t>ExamTime</a:t>
            </a:r>
            <a:r>
              <a:rPr lang="de-AT" sz="2000" dirty="0"/>
              <a:t>. Verfügbar unter:</a:t>
            </a:r>
            <a:r>
              <a:rPr lang="de-AT" sz="2000" dirty="0">
                <a:solidFill>
                  <a:srgbClr val="C00000"/>
                </a:solidFill>
              </a:rPr>
              <a:t> 	</a:t>
            </a:r>
            <a:r>
              <a:rPr lang="de-AT" sz="2000" dirty="0">
                <a:solidFill>
                  <a:srgbClr val="0070C0"/>
                </a:solidFill>
                <a:hlinkClick r:id="rId3"/>
              </a:rPr>
              <a:t>https://www.examtime.com/de/blog/6-tipps-fur-das-</a:t>
            </a:r>
            <a:r>
              <a:rPr lang="de-AT" sz="2000" dirty="0">
                <a:solidFill>
                  <a:srgbClr val="0070C0"/>
                </a:solidFill>
              </a:rPr>
              <a:t>	erstellen-	von-online-</a:t>
            </a:r>
            <a:r>
              <a:rPr lang="de-AT" sz="2000" dirty="0" err="1">
                <a:solidFill>
                  <a:srgbClr val="0070C0"/>
                </a:solidFill>
              </a:rPr>
              <a:t>mindmaps</a:t>
            </a:r>
            <a:r>
              <a:rPr lang="de-AT" sz="2000" dirty="0">
                <a:solidFill>
                  <a:srgbClr val="0070C0"/>
                </a:solidFill>
              </a:rPr>
              <a:t>-mit-</a:t>
            </a:r>
            <a:r>
              <a:rPr lang="de-AT" sz="2000" dirty="0" err="1">
                <a:solidFill>
                  <a:srgbClr val="0070C0"/>
                </a:solidFill>
              </a:rPr>
              <a:t>examtime</a:t>
            </a:r>
            <a:r>
              <a:rPr lang="de-AT" sz="2000" dirty="0">
                <a:solidFill>
                  <a:srgbClr val="0070C0"/>
                </a:solidFill>
              </a:rPr>
              <a:t>/ </a:t>
            </a:r>
            <a:r>
              <a:rPr lang="de-AT" sz="2000" dirty="0"/>
              <a:t>(Zugriff 	am 14.12.2014).</a:t>
            </a:r>
          </a:p>
          <a:p>
            <a:pPr marL="808038" lvl="1" indent="-350838"/>
            <a:r>
              <a:rPr lang="de-AT" sz="2000" dirty="0"/>
              <a:t>Rose, W. (2007). PS: Einführung in wissenschaftliches Arbeiten. 	Universität  Salzburg.</a:t>
            </a:r>
          </a:p>
          <a:p>
            <a:pPr marL="808038" lvl="1" indent="-350838"/>
            <a:r>
              <a:rPr lang="de-AT" sz="2000" dirty="0"/>
              <a:t>Sandberg, B. (2013). Wissenschaftlich Arbeiten von Abbildung bis 	Zitat: Lehr- und Übungsbuch für Bachelor, Master und 	Promotion (2. </a:t>
            </a:r>
            <a:r>
              <a:rPr lang="de-AT" sz="2000" dirty="0" err="1"/>
              <a:t>üa</a:t>
            </a:r>
            <a:r>
              <a:rPr lang="de-AT" sz="2000" dirty="0"/>
              <a:t>. Aufl.). München: Oldenburg.</a:t>
            </a:r>
          </a:p>
          <a:p>
            <a:pPr marL="808038" lvl="1" indent="-350838"/>
            <a:r>
              <a:rPr lang="de-AT" sz="2000" dirty="0"/>
              <a:t>Schwaiger, P. (2011). Faszination Land: Der Lebens[T]raum 	Pinzgau. Zwischenstadt: In 	mitten der Berge. 	Diplomarbeit. Universität Salzburg.</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157</a:t>
            </a:fld>
            <a:endParaRPr lang="de-AT"/>
          </a:p>
        </p:txBody>
      </p:sp>
    </p:spTree>
    <p:extLst>
      <p:ext uri="{BB962C8B-B14F-4D97-AF65-F5344CB8AC3E}">
        <p14:creationId xmlns:p14="http://schemas.microsoft.com/office/powerpoint/2010/main" val="426284192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Verwendete Literatur</a:t>
            </a:r>
          </a:p>
        </p:txBody>
      </p:sp>
      <p:sp>
        <p:nvSpPr>
          <p:cNvPr id="6" name="Inhaltsplatzhalter 5">
            <a:extLst>
              <a:ext uri="{FF2B5EF4-FFF2-40B4-BE49-F238E27FC236}">
                <a16:creationId xmlns:a16="http://schemas.microsoft.com/office/drawing/2014/main" id="{B8B5CBE6-6ABD-490B-A608-7B45BBE58809}"/>
              </a:ext>
            </a:extLst>
          </p:cNvPr>
          <p:cNvSpPr>
            <a:spLocks noGrp="1"/>
          </p:cNvSpPr>
          <p:nvPr>
            <p:ph idx="1"/>
          </p:nvPr>
        </p:nvSpPr>
        <p:spPr/>
        <p:txBody>
          <a:bodyPr/>
          <a:lstStyle/>
          <a:p>
            <a:pPr marL="457200" lvl="1" indent="0">
              <a:buNone/>
            </a:pPr>
            <a:endParaRPr lang="de-AT" sz="2000" dirty="0"/>
          </a:p>
          <a:p>
            <a:pPr marL="457200" lvl="1" indent="0">
              <a:buNone/>
            </a:pPr>
            <a:endParaRPr lang="de-AT" sz="2000" dirty="0"/>
          </a:p>
          <a:p>
            <a:pPr marL="457200" lvl="1" indent="0">
              <a:buNone/>
            </a:pPr>
            <a:r>
              <a:rPr lang="de-AT" sz="2000" dirty="0"/>
              <a:t>Schwaiger, P. (2014). Wandel und Tradition. Zur langsamen Auflösung 	der Geschlechterstereotypen anhand einer Studie an der Höheren 	land- und forstwirtschaftlichen Schule, Ursprung. Bachelorarbeit. 	Universität Salzburg .</a:t>
            </a:r>
          </a:p>
          <a:p>
            <a:pPr marL="457200" lvl="1" indent="0">
              <a:buNone/>
            </a:pPr>
            <a:r>
              <a:rPr lang="de-AT" sz="2000" dirty="0" err="1"/>
              <a:t>Theel</a:t>
            </a:r>
            <a:r>
              <a:rPr lang="de-AT" sz="2000"/>
              <a:t>, M. (</a:t>
            </a:r>
            <a:r>
              <a:rPr lang="de-AT" sz="2000" dirty="0"/>
              <a:t>2020). Einen Film richtig zitieren. Verfügbar unter: 	</a:t>
            </a:r>
            <a:r>
              <a:rPr lang="de-AT" sz="2000" dirty="0">
                <a:hlinkClick r:id="rId3"/>
              </a:rPr>
              <a:t>https://www.scribbr.de/richtig-zitieren/film-zitieren/</a:t>
            </a:r>
            <a:r>
              <a:rPr lang="de-AT" sz="2000" dirty="0"/>
              <a:t> Zugriff am 	27.9.2020)</a:t>
            </a:r>
          </a:p>
          <a:p>
            <a:pPr marL="457200" lvl="1" indent="0">
              <a:buNone/>
            </a:pPr>
            <a:r>
              <a:rPr lang="de-AT" sz="2000" dirty="0" err="1"/>
              <a:t>Unteregger</a:t>
            </a:r>
            <a:r>
              <a:rPr lang="de-AT" sz="2000" dirty="0"/>
              <a:t>, S. (2013). Wissenschaftliches Schreiben. Auszug aus dem 	PS Wissenschaftliches Schreiben. Universität Salzburg.</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158</a:t>
            </a:fld>
            <a:endParaRPr lang="de-AT"/>
          </a:p>
        </p:txBody>
      </p:sp>
    </p:spTree>
    <p:extLst>
      <p:ext uri="{BB962C8B-B14F-4D97-AF65-F5344CB8AC3E}">
        <p14:creationId xmlns:p14="http://schemas.microsoft.com/office/powerpoint/2010/main" val="1969846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Hypothese</a:t>
            </a:r>
          </a:p>
        </p:txBody>
      </p:sp>
      <p:sp>
        <p:nvSpPr>
          <p:cNvPr id="5" name="Inhaltsplatzhalter 4">
            <a:extLst>
              <a:ext uri="{FF2B5EF4-FFF2-40B4-BE49-F238E27FC236}">
                <a16:creationId xmlns:a16="http://schemas.microsoft.com/office/drawing/2014/main" id="{03C555A7-EA03-4C8D-9A21-B70AE1A28C95}"/>
              </a:ext>
            </a:extLst>
          </p:cNvPr>
          <p:cNvSpPr>
            <a:spLocks noGrp="1"/>
          </p:cNvSpPr>
          <p:nvPr>
            <p:ph idx="1"/>
          </p:nvPr>
        </p:nvSpPr>
        <p:spPr>
          <a:xfrm>
            <a:off x="616400" y="1844831"/>
            <a:ext cx="7834866" cy="4320473"/>
          </a:xfrm>
        </p:spPr>
        <p:txBody>
          <a:bodyPr/>
          <a:lstStyle/>
          <a:p>
            <a:pPr marL="457200" indent="-457200">
              <a:spcAft>
                <a:spcPts val="1200"/>
              </a:spcAft>
            </a:pPr>
            <a:r>
              <a:rPr lang="de-AT" sz="2400" dirty="0"/>
              <a:t>Hypothese = Unterstellung</a:t>
            </a:r>
          </a:p>
          <a:p>
            <a:pPr marL="457200" indent="-457200">
              <a:spcAft>
                <a:spcPts val="1200"/>
              </a:spcAft>
            </a:pPr>
            <a:r>
              <a:rPr lang="de-AT" sz="2400" dirty="0"/>
              <a:t>Hypothesen sind Vermutungen über die Realität und besitzen den Anspruch, an der Realität überprüft zu werden.</a:t>
            </a:r>
          </a:p>
          <a:p>
            <a:pPr marL="457200" indent="-457200">
              <a:spcAft>
                <a:spcPts val="1200"/>
              </a:spcAft>
            </a:pPr>
            <a:r>
              <a:rPr lang="de-AT" sz="2400" dirty="0"/>
              <a:t>„Es handelt sich dabei um empirisch gehaltvolle Aussagen, die einer Klasse von Einheiten bestimmte Eigenschaften zuschreibt oder gewisse Ereigniszusammenhänge oder Folgen behauptet.“</a:t>
            </a:r>
            <a:r>
              <a:rPr lang="de-AT" sz="2400" baseline="30000" dirty="0"/>
              <a:t>3</a:t>
            </a:r>
          </a:p>
          <a:p>
            <a:pPr marL="457200" indent="-457200">
              <a:spcAft>
                <a:spcPts val="1200"/>
              </a:spcAft>
            </a:pPr>
            <a:r>
              <a:rPr lang="de-AT" sz="2400" dirty="0"/>
              <a:t>Eine gute Forschung basiert auf einer guten Hypothese</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3	Rose 2007, 15</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16</a:t>
            </a:fld>
            <a:endParaRPr lang="de-AT"/>
          </a:p>
        </p:txBody>
      </p:sp>
    </p:spTree>
    <p:extLst>
      <p:ext uri="{BB962C8B-B14F-4D97-AF65-F5344CB8AC3E}">
        <p14:creationId xmlns:p14="http://schemas.microsoft.com/office/powerpoint/2010/main" val="3464112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Hypothesen: </a:t>
            </a:r>
            <a:r>
              <a:rPr lang="de-AT" sz="2400" b="1" dirty="0">
                <a:solidFill>
                  <a:schemeClr val="tx1"/>
                </a:solidFill>
              </a:rPr>
              <a:t>Beispiele</a:t>
            </a:r>
          </a:p>
        </p:txBody>
      </p:sp>
      <p:sp>
        <p:nvSpPr>
          <p:cNvPr id="6" name="Inhaltsplatzhalter 5">
            <a:extLst>
              <a:ext uri="{FF2B5EF4-FFF2-40B4-BE49-F238E27FC236}">
                <a16:creationId xmlns:a16="http://schemas.microsoft.com/office/drawing/2014/main" id="{5D5FAE52-D90C-4DBB-AF12-C024E77E8D48}"/>
              </a:ext>
            </a:extLst>
          </p:cNvPr>
          <p:cNvSpPr>
            <a:spLocks noGrp="1"/>
          </p:cNvSpPr>
          <p:nvPr>
            <p:ph idx="1"/>
          </p:nvPr>
        </p:nvSpPr>
        <p:spPr/>
        <p:txBody>
          <a:bodyPr/>
          <a:lstStyle/>
          <a:p>
            <a:r>
              <a:rPr lang="de-AT" sz="2400" b="1" dirty="0"/>
              <a:t>H1: </a:t>
            </a:r>
            <a:r>
              <a:rPr lang="de-AT" sz="2400" dirty="0"/>
              <a:t>Menschen mit hohem Status in der Gruppe haben einen bedeutend breiteren Kontaktbereich als Menschen mit niedrigem Status.</a:t>
            </a:r>
          </a:p>
          <a:p>
            <a:endParaRPr lang="de-AT" sz="1100" dirty="0"/>
          </a:p>
          <a:p>
            <a:r>
              <a:rPr lang="de-AT" sz="2400" b="1" dirty="0"/>
              <a:t>H2: </a:t>
            </a:r>
            <a:r>
              <a:rPr lang="de-AT" sz="2400" dirty="0"/>
              <a:t>Milchkühe die den ganzen Tag ungehindert fressen können, geben weniger Milch als jene Milchkühe die drei geregelte Futterrationen am Tag erhalten.</a:t>
            </a:r>
          </a:p>
          <a:p>
            <a:endParaRPr lang="de-AT" sz="1100" dirty="0"/>
          </a:p>
          <a:p>
            <a:r>
              <a:rPr lang="de-AT" sz="2400" b="1" dirty="0"/>
              <a:t>H3: </a:t>
            </a:r>
            <a:r>
              <a:rPr lang="de-AT" sz="2400" dirty="0"/>
              <a:t>Wenn die Wiese mit einer Schnitthöhe von 4 cm gemäht wird, ist der Aufwuchs stärker, als wenn mit einer Schnitthöhe von 8 cm gemäht wird.</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17</a:t>
            </a:fld>
            <a:endParaRPr lang="de-AT"/>
          </a:p>
        </p:txBody>
      </p:sp>
    </p:spTree>
    <p:extLst>
      <p:ext uri="{BB962C8B-B14F-4D97-AF65-F5344CB8AC3E}">
        <p14:creationId xmlns:p14="http://schemas.microsoft.com/office/powerpoint/2010/main" val="3355401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Ziele wissenschaftlichen Arbeitens?</a:t>
            </a:r>
          </a:p>
        </p:txBody>
      </p:sp>
      <p:sp>
        <p:nvSpPr>
          <p:cNvPr id="5" name="Inhaltsplatzhalter 4">
            <a:extLst>
              <a:ext uri="{FF2B5EF4-FFF2-40B4-BE49-F238E27FC236}">
                <a16:creationId xmlns:a16="http://schemas.microsoft.com/office/drawing/2014/main" id="{CCE73E7C-EF7F-4744-B5E1-A12F694CDA52}"/>
              </a:ext>
            </a:extLst>
          </p:cNvPr>
          <p:cNvSpPr>
            <a:spLocks noGrp="1"/>
          </p:cNvSpPr>
          <p:nvPr>
            <p:ph idx="1"/>
          </p:nvPr>
        </p:nvSpPr>
        <p:spPr/>
        <p:txBody>
          <a:bodyPr/>
          <a:lstStyle/>
          <a:p>
            <a:pPr lvl="1" indent="-457200">
              <a:spcAft>
                <a:spcPts val="1200"/>
              </a:spcAft>
            </a:pPr>
            <a:endParaRPr lang="de-AT" sz="2800" dirty="0"/>
          </a:p>
          <a:p>
            <a:pPr lvl="1" indent="-457200">
              <a:spcAft>
                <a:spcPts val="1200"/>
              </a:spcAft>
            </a:pPr>
            <a:r>
              <a:rPr lang="de-AT" sz="2800" dirty="0"/>
              <a:t>„Wissen erweitern</a:t>
            </a:r>
          </a:p>
          <a:p>
            <a:pPr lvl="1" indent="-457200">
              <a:spcAft>
                <a:spcPts val="1200"/>
              </a:spcAft>
            </a:pPr>
            <a:r>
              <a:rPr lang="de-AT" sz="2800" dirty="0"/>
              <a:t>Vorgefasste Meinungen, Spekulationen und verzerrte Vorstellungen durch systematisch überprüfte Aussagen ersetzen</a:t>
            </a:r>
          </a:p>
          <a:p>
            <a:pPr lvl="1" indent="-457200">
              <a:spcAft>
                <a:spcPts val="1200"/>
              </a:spcAft>
            </a:pPr>
            <a:r>
              <a:rPr lang="de-AT" sz="2800" dirty="0"/>
              <a:t>Ursachen – Auswirkungen – Lösungen</a:t>
            </a:r>
          </a:p>
          <a:p>
            <a:pPr lvl="1" indent="-457200">
              <a:spcAft>
                <a:spcPts val="1200"/>
              </a:spcAft>
            </a:pPr>
            <a:r>
              <a:rPr lang="de-AT" sz="2800" dirty="0"/>
              <a:t>Beschreiben – analysieren – erklären – verstehen – beeinflussen“</a:t>
            </a:r>
            <a:r>
              <a:rPr lang="de-AT" sz="2800" baseline="30000" dirty="0"/>
              <a:t>4</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4	Rose 2007, 22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18</a:t>
            </a:fld>
            <a:endParaRPr lang="de-AT"/>
          </a:p>
        </p:txBody>
      </p:sp>
    </p:spTree>
    <p:extLst>
      <p:ext uri="{BB962C8B-B14F-4D97-AF65-F5344CB8AC3E}">
        <p14:creationId xmlns:p14="http://schemas.microsoft.com/office/powerpoint/2010/main" val="44500421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Charakteristika</a:t>
            </a:r>
          </a:p>
        </p:txBody>
      </p:sp>
      <p:sp>
        <p:nvSpPr>
          <p:cNvPr id="6" name="Inhaltsplatzhalter 5">
            <a:extLst>
              <a:ext uri="{FF2B5EF4-FFF2-40B4-BE49-F238E27FC236}">
                <a16:creationId xmlns:a16="http://schemas.microsoft.com/office/drawing/2014/main" id="{C2FA1D7E-1E3C-4B58-929E-0132B1EC0B91}"/>
              </a:ext>
            </a:extLst>
          </p:cNvPr>
          <p:cNvSpPr>
            <a:spLocks noGrp="1"/>
          </p:cNvSpPr>
          <p:nvPr>
            <p:ph idx="1"/>
          </p:nvPr>
        </p:nvSpPr>
        <p:spPr/>
        <p:txBody>
          <a:bodyPr/>
          <a:lstStyle/>
          <a:p>
            <a:pPr marL="742950" lvl="1" indent="-285750">
              <a:spcAft>
                <a:spcPts val="1200"/>
              </a:spcAft>
            </a:pPr>
            <a:r>
              <a:rPr lang="de-AT" sz="2800" dirty="0"/>
              <a:t>Systematisch</a:t>
            </a:r>
          </a:p>
          <a:p>
            <a:pPr marL="742950" lvl="1" indent="-285750">
              <a:spcAft>
                <a:spcPts val="1200"/>
              </a:spcAft>
            </a:pPr>
            <a:r>
              <a:rPr lang="de-AT" sz="2800" dirty="0"/>
              <a:t>Objektiv</a:t>
            </a:r>
          </a:p>
          <a:p>
            <a:pPr marL="742950" lvl="1" indent="-285750">
              <a:spcAft>
                <a:spcPts val="1200"/>
              </a:spcAft>
            </a:pPr>
            <a:r>
              <a:rPr lang="de-AT" sz="2800" dirty="0"/>
              <a:t>Reliabel</a:t>
            </a:r>
          </a:p>
          <a:p>
            <a:pPr marL="742950" lvl="1" indent="-285750">
              <a:spcAft>
                <a:spcPts val="1200"/>
              </a:spcAft>
            </a:pPr>
            <a:r>
              <a:rPr lang="de-AT" sz="2800" dirty="0"/>
              <a:t>Valide</a:t>
            </a:r>
          </a:p>
          <a:p>
            <a:pPr marL="742950" lvl="1" indent="-285750">
              <a:spcAft>
                <a:spcPts val="1200"/>
              </a:spcAft>
            </a:pPr>
            <a:r>
              <a:rPr lang="de-AT" sz="2800" dirty="0"/>
              <a:t>Kommunizierbar</a:t>
            </a:r>
          </a:p>
          <a:p>
            <a:pPr marL="742950" lvl="1" indent="-285750">
              <a:spcAft>
                <a:spcPts val="1200"/>
              </a:spcAft>
            </a:pPr>
            <a:r>
              <a:rPr lang="de-AT" sz="2800" dirty="0"/>
              <a:t>Kontrollierbar</a:t>
            </a:r>
          </a:p>
          <a:p>
            <a:pPr marL="742950" lvl="1" indent="-285750">
              <a:spcAft>
                <a:spcPts val="1200"/>
              </a:spcAft>
            </a:pPr>
            <a:r>
              <a:rPr lang="de-AT" sz="2800" dirty="0"/>
              <a:t>Empirisch</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19</a:t>
            </a:fld>
            <a:endParaRPr lang="de-AT"/>
          </a:p>
        </p:txBody>
      </p:sp>
      <p:sp>
        <p:nvSpPr>
          <p:cNvPr id="4" name="Textfeld 3"/>
          <p:cNvSpPr txBox="1"/>
          <p:nvPr/>
        </p:nvSpPr>
        <p:spPr>
          <a:xfrm>
            <a:off x="2411760" y="1484784"/>
            <a:ext cx="6264696" cy="646331"/>
          </a:xfrm>
          <a:prstGeom prst="rect">
            <a:avLst/>
          </a:prstGeom>
          <a:noFill/>
        </p:spPr>
        <p:txBody>
          <a:bodyPr wrap="square" rtlCol="0">
            <a:spAutoFit/>
          </a:bodyPr>
          <a:lstStyle/>
          <a:p>
            <a:endParaRPr lang="de-AT" dirty="0">
              <a:solidFill>
                <a:prstClr val="black"/>
              </a:solidFill>
            </a:endParaRPr>
          </a:p>
          <a:p>
            <a:pPr lvl="1"/>
            <a:endParaRPr lang="de-AT" dirty="0">
              <a:solidFill>
                <a:prstClr val="black"/>
              </a:solidFill>
            </a:endParaRPr>
          </a:p>
        </p:txBody>
      </p:sp>
    </p:spTree>
    <p:extLst>
      <p:ext uri="{BB962C8B-B14F-4D97-AF65-F5344CB8AC3E}">
        <p14:creationId xmlns:p14="http://schemas.microsoft.com/office/powerpoint/2010/main" val="464786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7AD9CFA-CFE2-48D0-AEE2-AAED2D7C3B41}"/>
              </a:ext>
            </a:extLst>
          </p:cNvPr>
          <p:cNvSpPr>
            <a:spLocks noGrp="1"/>
          </p:cNvSpPr>
          <p:nvPr>
            <p:ph idx="1"/>
          </p:nvPr>
        </p:nvSpPr>
        <p:spPr/>
        <p:txBody>
          <a:bodyPr>
            <a:normAutofit lnSpcReduction="10000"/>
          </a:bodyPr>
          <a:lstStyle/>
          <a:p>
            <a:pPr marL="0" indent="0">
              <a:buNone/>
            </a:pPr>
            <a:r>
              <a:rPr lang="de-AT" sz="3200" b="1" dirty="0"/>
              <a:t>Hilfreiche Videos:</a:t>
            </a:r>
          </a:p>
          <a:p>
            <a:r>
              <a:rPr lang="de-AT" sz="2400" dirty="0"/>
              <a:t>7 Todsünden wissenschaftlichen Schreibens</a:t>
            </a:r>
          </a:p>
          <a:p>
            <a:pPr lvl="1"/>
            <a:r>
              <a:rPr lang="de-AT" sz="2000" dirty="0">
                <a:solidFill>
                  <a:schemeClr val="accent1">
                    <a:lumMod val="75000"/>
                  </a:schemeClr>
                </a:solidFill>
              </a:rPr>
              <a:t>https://www.youtube.com/watch?v=LdgZX2HugYE</a:t>
            </a:r>
          </a:p>
          <a:p>
            <a:r>
              <a:rPr lang="de-AT" sz="2400" dirty="0"/>
              <a:t>Forschungsfrage</a:t>
            </a:r>
          </a:p>
          <a:p>
            <a:pPr lvl="1"/>
            <a:r>
              <a:rPr lang="de-AT" sz="2000" dirty="0">
                <a:solidFill>
                  <a:schemeClr val="accent1">
                    <a:lumMod val="75000"/>
                  </a:schemeClr>
                </a:solidFill>
              </a:rPr>
              <a:t>https://www.youtube.com/watch?v=TKymTDjy7OY</a:t>
            </a:r>
          </a:p>
          <a:p>
            <a:r>
              <a:rPr lang="de-AT" sz="2400" dirty="0"/>
              <a:t>Wissenschaftlicher Schreibstil</a:t>
            </a:r>
          </a:p>
          <a:p>
            <a:pPr lvl="1"/>
            <a:r>
              <a:rPr lang="de-AT" sz="2000" dirty="0">
                <a:solidFill>
                  <a:schemeClr val="accent1">
                    <a:lumMod val="75000"/>
                  </a:schemeClr>
                </a:solidFill>
              </a:rPr>
              <a:t>https://www.youtube.com/watch?v=-_BMMzr2WxE</a:t>
            </a:r>
          </a:p>
          <a:p>
            <a:r>
              <a:rPr lang="de-AT" sz="2400" dirty="0"/>
              <a:t>7 Tipps für eine schriftliche Arbeit</a:t>
            </a:r>
          </a:p>
          <a:p>
            <a:pPr lvl="1"/>
            <a:r>
              <a:rPr lang="de-AT" sz="2000" dirty="0">
                <a:solidFill>
                  <a:schemeClr val="accent1">
                    <a:lumMod val="75000"/>
                  </a:schemeClr>
                </a:solidFill>
                <a:hlinkClick r:id="rId2"/>
              </a:rPr>
              <a:t>https://www.youtube.com/watch?v=upR4cIVS0ZU</a:t>
            </a:r>
            <a:endParaRPr lang="de-AT" sz="2000" dirty="0">
              <a:solidFill>
                <a:schemeClr val="accent1">
                  <a:lumMod val="75000"/>
                </a:schemeClr>
              </a:solidFill>
            </a:endParaRPr>
          </a:p>
          <a:p>
            <a:pPr marL="342900" lvl="1" indent="0">
              <a:buNone/>
            </a:pPr>
            <a:endParaRPr lang="de-AT" sz="2000" dirty="0">
              <a:solidFill>
                <a:schemeClr val="accent1">
                  <a:lumMod val="75000"/>
                </a:schemeClr>
              </a:solidFill>
            </a:endParaRPr>
          </a:p>
          <a:p>
            <a:pPr marL="342900" lvl="1" indent="0">
              <a:buNone/>
            </a:pPr>
            <a:r>
              <a:rPr lang="de-AT" sz="2000" b="1" dirty="0">
                <a:solidFill>
                  <a:schemeClr val="accent1">
                    <a:lumMod val="75000"/>
                  </a:schemeClr>
                </a:solidFill>
              </a:rPr>
              <a:t>Faktencheck:</a:t>
            </a:r>
          </a:p>
          <a:p>
            <a:pPr marL="342900" lvl="1" indent="0">
              <a:buNone/>
            </a:pPr>
            <a:r>
              <a:rPr lang="de-AT" sz="2000" dirty="0">
                <a:solidFill>
                  <a:schemeClr val="accent1">
                    <a:lumMod val="75000"/>
                  </a:schemeClr>
                </a:solidFill>
              </a:rPr>
              <a:t>https://correctiv.org/faktencheck/medizin-und-gesundheit/2020/01/30/falsche-spekulationen-5g-ist-nicht-schuld-an-todesfaellen-durch-das-coronavirus/</a:t>
            </a:r>
          </a:p>
        </p:txBody>
      </p:sp>
      <p:sp>
        <p:nvSpPr>
          <p:cNvPr id="3" name="Fußzeilenplatzhalter 2">
            <a:extLst>
              <a:ext uri="{FF2B5EF4-FFF2-40B4-BE49-F238E27FC236}">
                <a16:creationId xmlns:a16="http://schemas.microsoft.com/office/drawing/2014/main" id="{60E54C75-A67B-4F16-932D-E8B4B8B606C8}"/>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9AF6CCA6-B9DC-40AD-978E-F21136EB0196}"/>
              </a:ext>
            </a:extLst>
          </p:cNvPr>
          <p:cNvSpPr>
            <a:spLocks noGrp="1"/>
          </p:cNvSpPr>
          <p:nvPr>
            <p:ph type="sldNum" sz="quarter" idx="12"/>
          </p:nvPr>
        </p:nvSpPr>
        <p:spPr/>
        <p:txBody>
          <a:bodyPr/>
          <a:lstStyle/>
          <a:p>
            <a:fld id="{01B12179-A94A-410D-B3FE-924BB8A7759E}" type="slidenum">
              <a:rPr lang="de-AT" smtClean="0"/>
              <a:pPr/>
              <a:t>2</a:t>
            </a:fld>
            <a:endParaRPr lang="de-AT"/>
          </a:p>
        </p:txBody>
      </p:sp>
    </p:spTree>
    <p:extLst>
      <p:ext uri="{BB962C8B-B14F-4D97-AF65-F5344CB8AC3E}">
        <p14:creationId xmlns:p14="http://schemas.microsoft.com/office/powerpoint/2010/main" val="3476530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Phasen wissenschaftlichen Arbeitens</a:t>
            </a:r>
          </a:p>
        </p:txBody>
      </p:sp>
      <p:sp>
        <p:nvSpPr>
          <p:cNvPr id="5" name="Inhaltsplatzhalter 4">
            <a:extLst>
              <a:ext uri="{FF2B5EF4-FFF2-40B4-BE49-F238E27FC236}">
                <a16:creationId xmlns:a16="http://schemas.microsoft.com/office/drawing/2014/main" id="{013F6E66-855E-4640-BB13-EB2C60EACD8E}"/>
              </a:ext>
            </a:extLst>
          </p:cNvPr>
          <p:cNvSpPr>
            <a:spLocks noGrp="1"/>
          </p:cNvSpPr>
          <p:nvPr>
            <p:ph idx="1"/>
          </p:nvPr>
        </p:nvSpPr>
        <p:spPr/>
        <p:txBody>
          <a:bodyPr/>
          <a:lstStyle/>
          <a:p>
            <a:pPr marL="800100" lvl="1" indent="-342900">
              <a:spcAft>
                <a:spcPts val="1200"/>
              </a:spcAft>
              <a:buFont typeface="+mj-lt"/>
              <a:buAutoNum type="arabicPeriod"/>
            </a:pPr>
            <a:r>
              <a:rPr lang="de-AT" sz="2800" b="1" dirty="0"/>
              <a:t>„Sich orientieren </a:t>
            </a:r>
            <a:br>
              <a:rPr lang="de-AT" sz="2800" b="1" dirty="0"/>
            </a:br>
            <a:r>
              <a:rPr lang="de-AT" sz="2800" b="1" dirty="0">
                <a:sym typeface="Wingdings" panose="05000000000000000000" pitchFamily="2" charset="2"/>
              </a:rPr>
              <a:t></a:t>
            </a:r>
            <a:r>
              <a:rPr lang="de-AT" sz="2800" dirty="0"/>
              <a:t> Recherchieren</a:t>
            </a:r>
          </a:p>
          <a:p>
            <a:pPr marL="800100" lvl="1" indent="-342900">
              <a:spcAft>
                <a:spcPts val="1200"/>
              </a:spcAft>
              <a:buFont typeface="+mj-lt"/>
              <a:buAutoNum type="arabicPeriod"/>
            </a:pPr>
            <a:r>
              <a:rPr lang="de-AT" sz="2800" b="1" dirty="0"/>
              <a:t>Strukturieren </a:t>
            </a:r>
            <a:br>
              <a:rPr lang="de-AT" sz="2800" b="1" dirty="0"/>
            </a:br>
            <a:r>
              <a:rPr lang="de-AT" sz="2800" b="1" dirty="0">
                <a:sym typeface="Wingdings" panose="05000000000000000000" pitchFamily="2" charset="2"/>
              </a:rPr>
              <a:t></a:t>
            </a:r>
            <a:r>
              <a:rPr lang="de-AT" sz="2800" dirty="0"/>
              <a:t> Gliedern/ Rohentwurf erstellen</a:t>
            </a:r>
          </a:p>
          <a:p>
            <a:pPr marL="800100" lvl="1" indent="-342900">
              <a:spcAft>
                <a:spcPts val="1200"/>
              </a:spcAft>
              <a:buFont typeface="+mj-lt"/>
              <a:buAutoNum type="arabicPeriod"/>
            </a:pPr>
            <a:r>
              <a:rPr lang="de-AT" sz="2800" b="1" dirty="0"/>
              <a:t>Formulieren </a:t>
            </a:r>
            <a:br>
              <a:rPr lang="de-AT" sz="2800" b="1" dirty="0"/>
            </a:br>
            <a:r>
              <a:rPr lang="de-AT" sz="2800" b="1" dirty="0">
                <a:sym typeface="Wingdings" panose="05000000000000000000" pitchFamily="2" charset="2"/>
              </a:rPr>
              <a:t></a:t>
            </a:r>
            <a:r>
              <a:rPr lang="de-AT" sz="2800" dirty="0"/>
              <a:t> Editieren (Erstfassung und Überarbeitungen)</a:t>
            </a:r>
          </a:p>
          <a:p>
            <a:pPr marL="800100" lvl="1" indent="-342900">
              <a:spcAft>
                <a:spcPts val="1200"/>
              </a:spcAft>
              <a:buFont typeface="+mj-lt"/>
              <a:buAutoNum type="arabicPeriod"/>
            </a:pPr>
            <a:r>
              <a:rPr lang="de-AT" sz="2800" b="1" dirty="0"/>
              <a:t>Redigieren </a:t>
            </a:r>
            <a:br>
              <a:rPr lang="de-AT" sz="2800" b="1" dirty="0"/>
            </a:br>
            <a:r>
              <a:rPr lang="de-AT" sz="2800" b="1" dirty="0">
                <a:sym typeface="Wingdings" panose="05000000000000000000" pitchFamily="2" charset="2"/>
              </a:rPr>
              <a:t></a:t>
            </a:r>
            <a:r>
              <a:rPr lang="de-AT" sz="2800" dirty="0"/>
              <a:t> (Druckfertig machen)“</a:t>
            </a:r>
            <a:r>
              <a:rPr lang="de-AT" sz="2800" baseline="30000" dirty="0"/>
              <a:t>5</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5	Rose 2007, 24</a:t>
            </a:r>
          </a:p>
        </p:txBody>
      </p:sp>
      <p:sp>
        <p:nvSpPr>
          <p:cNvPr id="9" name="Foliennummernplatzhalter 8"/>
          <p:cNvSpPr>
            <a:spLocks noGrp="1"/>
          </p:cNvSpPr>
          <p:nvPr>
            <p:ph type="sldNum" sz="quarter" idx="12"/>
          </p:nvPr>
        </p:nvSpPr>
        <p:spPr/>
        <p:txBody>
          <a:bodyPr/>
          <a:lstStyle/>
          <a:p>
            <a:fld id="{01B12179-A94A-410D-B3FE-924BB8A7759E}" type="slidenum">
              <a:rPr lang="de-AT" smtClean="0"/>
              <a:pPr/>
              <a:t>20</a:t>
            </a:fld>
            <a:endParaRPr lang="de-AT"/>
          </a:p>
        </p:txBody>
      </p:sp>
    </p:spTree>
    <p:extLst>
      <p:ext uri="{BB962C8B-B14F-4D97-AF65-F5344CB8AC3E}">
        <p14:creationId xmlns:p14="http://schemas.microsoft.com/office/powerpoint/2010/main" val="2640981207"/>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9889" y="764704"/>
            <a:ext cx="6967686" cy="886789"/>
          </a:xfrm>
        </p:spPr>
        <p:txBody>
          <a:bodyPr>
            <a:noAutofit/>
          </a:bodyPr>
          <a:lstStyle/>
          <a:p>
            <a:pPr algn="ctr"/>
            <a:endParaRPr lang="de-AT" sz="2800" b="1" dirty="0">
              <a:solidFill>
                <a:schemeClr val="tx1"/>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21</a:t>
            </a:fld>
            <a:endParaRPr lang="de-AT"/>
          </a:p>
        </p:txBody>
      </p:sp>
      <p:sp>
        <p:nvSpPr>
          <p:cNvPr id="12" name="Fußzeilenplatzhalter 1">
            <a:extLst>
              <a:ext uri="{FF2B5EF4-FFF2-40B4-BE49-F238E27FC236}">
                <a16:creationId xmlns:a16="http://schemas.microsoft.com/office/drawing/2014/main" id="{7390612C-D186-41AC-8EF8-5431A5107888}"/>
              </a:ext>
            </a:extLst>
          </p:cNvPr>
          <p:cNvSpPr>
            <a:spLocks noGrp="1"/>
          </p:cNvSpPr>
          <p:nvPr>
            <p:ph type="ftr" sz="quarter" idx="11"/>
          </p:nvPr>
        </p:nvSpPr>
        <p:spPr/>
        <p:txBody>
          <a:bodyPr/>
          <a:lstStyle/>
          <a:p>
            <a:endParaRPr lang="de-AT" dirty="0">
              <a:solidFill>
                <a:prstClr val="white"/>
              </a:solidFill>
            </a:endParaRPr>
          </a:p>
        </p:txBody>
      </p:sp>
      <p:sp>
        <p:nvSpPr>
          <p:cNvPr id="14" name="Inhaltsplatzhalter 13">
            <a:extLst>
              <a:ext uri="{FF2B5EF4-FFF2-40B4-BE49-F238E27FC236}">
                <a16:creationId xmlns:a16="http://schemas.microsoft.com/office/drawing/2014/main" id="{8B1F79A7-068D-4820-AD14-9147EABA4D1E}"/>
              </a:ext>
            </a:extLst>
          </p:cNvPr>
          <p:cNvSpPr>
            <a:spLocks noGrp="1"/>
          </p:cNvSpPr>
          <p:nvPr>
            <p:ph idx="1"/>
          </p:nvPr>
        </p:nvSpPr>
        <p:spPr>
          <a:xfrm>
            <a:off x="616400" y="2296295"/>
            <a:ext cx="7834866" cy="4419620"/>
          </a:xfrm>
        </p:spPr>
        <p:txBody>
          <a:bodyPr>
            <a:normAutofit/>
          </a:bodyPr>
          <a:lstStyle/>
          <a:p>
            <a:pPr marL="0" indent="0" algn="ctr">
              <a:buNone/>
            </a:pPr>
            <a:endParaRPr lang="de-AT" sz="4800" dirty="0"/>
          </a:p>
          <a:p>
            <a:pPr marL="0" indent="0" algn="ctr">
              <a:buNone/>
            </a:pPr>
            <a:r>
              <a:rPr lang="de-AT" sz="7200" dirty="0"/>
              <a:t>Themenfindung und erste Orientierung</a:t>
            </a:r>
            <a:endParaRPr lang="de-AT" sz="6600" dirty="0"/>
          </a:p>
        </p:txBody>
      </p:sp>
    </p:spTree>
    <p:extLst>
      <p:ext uri="{BB962C8B-B14F-4D97-AF65-F5344CB8AC3E}">
        <p14:creationId xmlns:p14="http://schemas.microsoft.com/office/powerpoint/2010/main" val="1966830230"/>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Themenfindung und erste Orientierung</a:t>
            </a:r>
          </a:p>
        </p:txBody>
      </p:sp>
      <p:sp>
        <p:nvSpPr>
          <p:cNvPr id="6" name="Inhaltsplatzhalter 5">
            <a:extLst>
              <a:ext uri="{FF2B5EF4-FFF2-40B4-BE49-F238E27FC236}">
                <a16:creationId xmlns:a16="http://schemas.microsoft.com/office/drawing/2014/main" id="{A8AD88C7-66F2-46E8-8349-635680CB154C}"/>
              </a:ext>
            </a:extLst>
          </p:cNvPr>
          <p:cNvSpPr>
            <a:spLocks noGrp="1"/>
          </p:cNvSpPr>
          <p:nvPr>
            <p:ph idx="1"/>
          </p:nvPr>
        </p:nvSpPr>
        <p:spPr>
          <a:xfrm>
            <a:off x="616400" y="1844831"/>
            <a:ext cx="7834866" cy="4511520"/>
          </a:xfrm>
        </p:spPr>
        <p:txBody>
          <a:bodyPr>
            <a:normAutofit fontScale="92500"/>
          </a:bodyPr>
          <a:lstStyle/>
          <a:p>
            <a:pPr marL="342900" lvl="1" indent="0">
              <a:buNone/>
            </a:pPr>
            <a:r>
              <a:rPr lang="de-AT" sz="2800" b="1" dirty="0"/>
              <a:t>Bei der Themenfindung können folgende Fragen helfen:</a:t>
            </a:r>
          </a:p>
          <a:p>
            <a:pPr lvl="1"/>
            <a:endParaRPr lang="de-AT" sz="2800" b="1" dirty="0"/>
          </a:p>
          <a:p>
            <a:pPr marL="742950" lvl="1" indent="-285750"/>
            <a:r>
              <a:rPr lang="de-AT" sz="2800" dirty="0"/>
              <a:t>Welche Interessen habe ich?</a:t>
            </a:r>
          </a:p>
          <a:p>
            <a:pPr marL="742950" lvl="1" indent="-285750"/>
            <a:r>
              <a:rPr lang="de-AT" sz="2800" dirty="0"/>
              <a:t>Warum interessiert mich das?</a:t>
            </a:r>
          </a:p>
          <a:p>
            <a:pPr marL="742950" lvl="1" indent="-285750"/>
            <a:r>
              <a:rPr lang="de-AT" sz="2800" dirty="0"/>
              <a:t>Was kann ich gut?</a:t>
            </a:r>
          </a:p>
          <a:p>
            <a:pPr marL="742950" lvl="1" indent="-285750"/>
            <a:r>
              <a:rPr lang="de-AT" sz="2800" dirty="0"/>
              <a:t>Wie sieht mein Vorwissen zu einem Thema aus?</a:t>
            </a:r>
          </a:p>
          <a:p>
            <a:pPr marL="742950" lvl="1" indent="-285750"/>
            <a:r>
              <a:rPr lang="de-AT" sz="2800" dirty="0"/>
              <a:t>Wie sehen meine Ressourcen aus?</a:t>
            </a:r>
          </a:p>
          <a:p>
            <a:pPr marL="742950" lvl="1" indent="-285750"/>
            <a:r>
              <a:rPr lang="de-AT" sz="2800" dirty="0"/>
              <a:t>Wer kann mir helfen?</a:t>
            </a:r>
          </a:p>
          <a:p>
            <a:pPr marL="742950" lvl="1" indent="-285750"/>
            <a:r>
              <a:rPr lang="de-AT" sz="2800" dirty="0"/>
              <a:t>Woher bekomme ich Information dazu?</a:t>
            </a:r>
          </a:p>
          <a:p>
            <a:pPr marL="742950" lvl="1" indent="-285750"/>
            <a:r>
              <a:rPr lang="de-AT" sz="2800" dirty="0"/>
              <a: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22</a:t>
            </a:fld>
            <a:endParaRPr lang="de-AT"/>
          </a:p>
        </p:txBody>
      </p:sp>
    </p:spTree>
    <p:extLst>
      <p:ext uri="{BB962C8B-B14F-4D97-AF65-F5344CB8AC3E}">
        <p14:creationId xmlns:p14="http://schemas.microsoft.com/office/powerpoint/2010/main" val="2232361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Themenfindung und erste Orientierung</a:t>
            </a:r>
          </a:p>
        </p:txBody>
      </p:sp>
      <p:sp>
        <p:nvSpPr>
          <p:cNvPr id="6" name="Inhaltsplatzhalter 5">
            <a:extLst>
              <a:ext uri="{FF2B5EF4-FFF2-40B4-BE49-F238E27FC236}">
                <a16:creationId xmlns:a16="http://schemas.microsoft.com/office/drawing/2014/main" id="{F64E3CFF-8E92-487A-B69B-11B8E1495428}"/>
              </a:ext>
            </a:extLst>
          </p:cNvPr>
          <p:cNvSpPr>
            <a:spLocks noGrp="1"/>
          </p:cNvSpPr>
          <p:nvPr>
            <p:ph idx="1"/>
          </p:nvPr>
        </p:nvSpPr>
        <p:spPr>
          <a:xfrm>
            <a:off x="616400" y="1844831"/>
            <a:ext cx="7834866" cy="4511520"/>
          </a:xfrm>
        </p:spPr>
        <p:txBody>
          <a:bodyPr>
            <a:normAutofit lnSpcReduction="10000"/>
          </a:bodyPr>
          <a:lstStyle/>
          <a:p>
            <a:pPr marL="342900" lvl="1" indent="0">
              <a:spcAft>
                <a:spcPts val="1200"/>
              </a:spcAft>
              <a:buNone/>
            </a:pPr>
            <a:r>
              <a:rPr lang="de-AT" sz="2800" b="1" dirty="0"/>
              <a:t>Orientierung findet anhand von Literatur z.B.:</a:t>
            </a:r>
          </a:p>
          <a:p>
            <a:pPr marL="1200150" lvl="2" indent="-285750"/>
            <a:r>
              <a:rPr lang="de-AT" sz="2800" dirty="0"/>
              <a:t>Unterrichtsmaterialien</a:t>
            </a:r>
          </a:p>
          <a:p>
            <a:pPr marL="1200150" lvl="2" indent="-285750"/>
            <a:r>
              <a:rPr lang="de-AT" sz="2800" dirty="0"/>
              <a:t>Diplomarbeiten (UNI)</a:t>
            </a:r>
          </a:p>
          <a:p>
            <a:pPr marL="1200150" lvl="2" indent="-285750"/>
            <a:r>
              <a:rPr lang="de-AT" sz="2800" dirty="0"/>
              <a:t>Lexika</a:t>
            </a:r>
          </a:p>
          <a:p>
            <a:pPr marL="1200150" lvl="2" indent="-285750"/>
            <a:r>
              <a:rPr lang="de-AT" sz="2800" dirty="0"/>
              <a:t>Handbücher</a:t>
            </a:r>
          </a:p>
          <a:p>
            <a:pPr marL="1200150" lvl="2" indent="-285750"/>
            <a:r>
              <a:rPr lang="de-AT" sz="2800" dirty="0"/>
              <a:t>Einführungen</a:t>
            </a:r>
          </a:p>
          <a:p>
            <a:pPr marL="1200150" lvl="2" indent="-285750"/>
            <a:r>
              <a:rPr lang="de-AT" sz="2800" dirty="0"/>
              <a:t>Zeitschriften</a:t>
            </a:r>
          </a:p>
          <a:p>
            <a:pPr marL="1200150" lvl="2" indent="-285750"/>
            <a:r>
              <a:rPr lang="de-AT" sz="2800" dirty="0"/>
              <a:t>Internetartikel</a:t>
            </a:r>
            <a:r>
              <a:rPr lang="de-AT" sz="2800" b="1" dirty="0"/>
              <a:t>	</a:t>
            </a:r>
          </a:p>
          <a:p>
            <a:pPr marL="1200150" lvl="2" indent="-285750"/>
            <a:r>
              <a:rPr lang="de-AT" sz="2800" dirty="0"/>
              <a:t>Studien</a:t>
            </a:r>
            <a:r>
              <a:rPr lang="de-AT" sz="2800" b="1" dirty="0"/>
              <a:t> 	</a:t>
            </a:r>
          </a:p>
          <a:p>
            <a:pPr marL="365125" lvl="2" indent="0">
              <a:buNone/>
            </a:pPr>
            <a:r>
              <a:rPr lang="de-AT" sz="2800" b="1" dirty="0"/>
              <a:t>statt.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23</a:t>
            </a:fld>
            <a:endParaRPr lang="de-AT"/>
          </a:p>
        </p:txBody>
      </p:sp>
    </p:spTree>
    <p:extLst>
      <p:ext uri="{BB962C8B-B14F-4D97-AF65-F5344CB8AC3E}">
        <p14:creationId xmlns:p14="http://schemas.microsoft.com/office/powerpoint/2010/main" val="3498344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Themenfindung und erste Orientierung</a:t>
            </a:r>
          </a:p>
        </p:txBody>
      </p:sp>
      <p:sp>
        <p:nvSpPr>
          <p:cNvPr id="6" name="Inhaltsplatzhalter 5">
            <a:extLst>
              <a:ext uri="{FF2B5EF4-FFF2-40B4-BE49-F238E27FC236}">
                <a16:creationId xmlns:a16="http://schemas.microsoft.com/office/drawing/2014/main" id="{32B24C91-A185-4A69-BEE4-EEF6219511F7}"/>
              </a:ext>
            </a:extLst>
          </p:cNvPr>
          <p:cNvSpPr>
            <a:spLocks noGrp="1"/>
          </p:cNvSpPr>
          <p:nvPr>
            <p:ph idx="1"/>
          </p:nvPr>
        </p:nvSpPr>
        <p:spPr/>
        <p:txBody>
          <a:bodyPr/>
          <a:lstStyle/>
          <a:p>
            <a:endParaRPr lang="de-AT" dirty="0"/>
          </a:p>
        </p:txBody>
      </p:sp>
      <p:sp>
        <p:nvSpPr>
          <p:cNvPr id="2" name="Fußzeilenplatzhalter 1"/>
          <p:cNvSpPr>
            <a:spLocks noGrp="1"/>
          </p:cNvSpPr>
          <p:nvPr>
            <p:ph type="ftr" sz="quarter" idx="11"/>
          </p:nvPr>
        </p:nvSpPr>
        <p:spPr/>
        <p:txBody>
          <a:bodyPr/>
          <a:lstStyle/>
          <a:p>
            <a:r>
              <a:rPr lang="de-AT" dirty="0"/>
              <a:t>1	Vgl. Bünting, Bitterlich &amp; Pospiech 2004,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24</a:t>
            </a:fld>
            <a:endParaRPr lang="de-AT"/>
          </a:p>
        </p:txBody>
      </p:sp>
      <p:pic>
        <p:nvPicPr>
          <p:cNvPr id="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7549" t="37557" r="27319" b="22447"/>
          <a:stretch/>
        </p:blipFill>
        <p:spPr bwMode="auto">
          <a:xfrm>
            <a:off x="1033334" y="2008004"/>
            <a:ext cx="6965610" cy="4229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616400" y="2002443"/>
            <a:ext cx="7992888" cy="369332"/>
          </a:xfrm>
          <a:prstGeom prst="rect">
            <a:avLst/>
          </a:prstGeom>
          <a:noFill/>
        </p:spPr>
        <p:txBody>
          <a:bodyPr wrap="square" rtlCol="0">
            <a:spAutoFit/>
          </a:bodyPr>
          <a:lstStyle/>
          <a:p>
            <a:r>
              <a:rPr lang="de-AT" u="sng" dirty="0"/>
              <a:t>Abbildung 1: Themenfindung</a:t>
            </a:r>
            <a:r>
              <a:rPr lang="de-AT" u="sng" baseline="30000" dirty="0"/>
              <a:t>1</a:t>
            </a:r>
          </a:p>
        </p:txBody>
      </p:sp>
    </p:spTree>
    <p:extLst>
      <p:ext uri="{BB962C8B-B14F-4D97-AF65-F5344CB8AC3E}">
        <p14:creationId xmlns:p14="http://schemas.microsoft.com/office/powerpoint/2010/main" val="769733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Themenfindung und erste Orientierung</a:t>
            </a:r>
          </a:p>
        </p:txBody>
      </p:sp>
      <p:sp>
        <p:nvSpPr>
          <p:cNvPr id="6" name="Inhaltsplatzhalter 5">
            <a:extLst>
              <a:ext uri="{FF2B5EF4-FFF2-40B4-BE49-F238E27FC236}">
                <a16:creationId xmlns:a16="http://schemas.microsoft.com/office/drawing/2014/main" id="{6CA3F766-7284-443D-9B9B-5DFBA721866B}"/>
              </a:ext>
            </a:extLst>
          </p:cNvPr>
          <p:cNvSpPr>
            <a:spLocks noGrp="1"/>
          </p:cNvSpPr>
          <p:nvPr>
            <p:ph idx="1"/>
          </p:nvPr>
        </p:nvSpPr>
        <p:spPr>
          <a:xfrm>
            <a:off x="616400" y="1844831"/>
            <a:ext cx="7834866" cy="4511520"/>
          </a:xfrm>
        </p:spPr>
        <p:txBody>
          <a:bodyPr>
            <a:normAutofit lnSpcReduction="10000"/>
          </a:bodyPr>
          <a:lstStyle/>
          <a:p>
            <a:pPr lvl="1"/>
            <a:r>
              <a:rPr lang="de-AT" sz="2400" dirty="0"/>
              <a:t>Wenn ein Thema interessant erscheint, ist es unerlässlich, dieses einzugrenzen und konkrete Fragestellungen und  Thesen zu finden. Dazu sind folgende graphische Tools sehr hilfreich:</a:t>
            </a:r>
          </a:p>
          <a:p>
            <a:pPr marL="742950" lvl="1" indent="-285750"/>
            <a:r>
              <a:rPr lang="de-AT" sz="2400" dirty="0">
                <a:solidFill>
                  <a:srgbClr val="008000"/>
                </a:solidFill>
              </a:rPr>
              <a:t>Mindmap</a:t>
            </a:r>
          </a:p>
          <a:p>
            <a:pPr marL="742950" lvl="1" indent="-285750"/>
            <a:r>
              <a:rPr lang="de-AT" sz="2400" dirty="0">
                <a:solidFill>
                  <a:srgbClr val="008000"/>
                </a:solidFill>
              </a:rPr>
              <a:t>Strukturbaum</a:t>
            </a:r>
          </a:p>
          <a:p>
            <a:pPr marL="742950" lvl="1" indent="-285750"/>
            <a:r>
              <a:rPr lang="de-AT" sz="2400" dirty="0">
                <a:solidFill>
                  <a:srgbClr val="008000"/>
                </a:solidFill>
              </a:rPr>
              <a:t>Cluster</a:t>
            </a:r>
          </a:p>
          <a:p>
            <a:pPr marL="742950" lvl="1" indent="-285750"/>
            <a:r>
              <a:rPr lang="de-AT" sz="2400" dirty="0">
                <a:solidFill>
                  <a:srgbClr val="008000"/>
                </a:solidFill>
              </a:rPr>
              <a:t>Brainstorming</a:t>
            </a:r>
          </a:p>
          <a:p>
            <a:pPr marL="742950" lvl="1" indent="-285750"/>
            <a:r>
              <a:rPr lang="de-AT" sz="2400" dirty="0">
                <a:solidFill>
                  <a:srgbClr val="008000"/>
                </a:solidFill>
              </a:rPr>
              <a:t>Pro- und Contra- Diskussion</a:t>
            </a:r>
          </a:p>
          <a:p>
            <a:pPr marL="742950" lvl="1" indent="-285750"/>
            <a:r>
              <a:rPr lang="de-AT" sz="2400" dirty="0">
                <a:solidFill>
                  <a:srgbClr val="008000"/>
                </a:solidFill>
              </a:rPr>
              <a:t>…</a:t>
            </a:r>
          </a:p>
          <a:p>
            <a:pPr lvl="1"/>
            <a:r>
              <a:rPr lang="de-AT" sz="2400" dirty="0"/>
              <a:t>Diese Tools helfen, mittels graphischer Darstellung Gedanken und Ideen zu sammeln, diese zu ordnen, zu konkretisieren und zu ergänzen.</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25</a:t>
            </a:fld>
            <a:endParaRPr lang="de-AT"/>
          </a:p>
        </p:txBody>
      </p:sp>
    </p:spTree>
    <p:extLst>
      <p:ext uri="{BB962C8B-B14F-4D97-AF65-F5344CB8AC3E}">
        <p14:creationId xmlns:p14="http://schemas.microsoft.com/office/powerpoint/2010/main" val="2932427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Themenfindung und erste Orientierung</a:t>
            </a:r>
          </a:p>
        </p:txBody>
      </p:sp>
      <p:sp>
        <p:nvSpPr>
          <p:cNvPr id="5" name="Inhaltsplatzhalter 4">
            <a:extLst>
              <a:ext uri="{FF2B5EF4-FFF2-40B4-BE49-F238E27FC236}">
                <a16:creationId xmlns:a16="http://schemas.microsoft.com/office/drawing/2014/main" id="{4AB307C0-A7BA-49DE-9C59-CCCF32FBC2C9}"/>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r>
              <a:rPr lang="de-AT" dirty="0"/>
              <a:t>2	</a:t>
            </a:r>
            <a:r>
              <a:rPr lang="de-AT" dirty="0" err="1"/>
              <a:t>Leyden</a:t>
            </a:r>
            <a:r>
              <a:rPr lang="de-AT" dirty="0"/>
              <a:t> 2013, </a:t>
            </a:r>
            <a:r>
              <a:rPr lang="de-AT" dirty="0" err="1"/>
              <a:t>o.S</a:t>
            </a:r>
            <a:endParaRPr lang="de-AT" dirty="0">
              <a:solidFill>
                <a:prstClr val="white"/>
              </a:solidFill>
            </a:endParaRPr>
          </a:p>
        </p:txBody>
      </p:sp>
      <p:sp>
        <p:nvSpPr>
          <p:cNvPr id="9" name="Foliennummernplatzhalter 8"/>
          <p:cNvSpPr>
            <a:spLocks noGrp="1"/>
          </p:cNvSpPr>
          <p:nvPr>
            <p:ph type="sldNum" sz="quarter" idx="12"/>
          </p:nvPr>
        </p:nvSpPr>
        <p:spPr/>
        <p:txBody>
          <a:bodyPr/>
          <a:lstStyle/>
          <a:p>
            <a:fld id="{01B12179-A94A-410D-B3FE-924BB8A7759E}" type="slidenum">
              <a:rPr lang="de-AT" smtClean="0"/>
              <a:pPr/>
              <a:t>26</a:t>
            </a:fld>
            <a:endParaRPr lang="de-AT"/>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221" y="2156986"/>
            <a:ext cx="8223558" cy="4102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460221" y="1785539"/>
            <a:ext cx="5472608" cy="369332"/>
          </a:xfrm>
          <a:prstGeom prst="rect">
            <a:avLst/>
          </a:prstGeom>
          <a:noFill/>
        </p:spPr>
        <p:txBody>
          <a:bodyPr wrap="square" rtlCol="0">
            <a:spAutoFit/>
          </a:bodyPr>
          <a:lstStyle/>
          <a:p>
            <a:r>
              <a:rPr lang="de-AT" u="sng" dirty="0"/>
              <a:t>Abbildung 2: Tipps zur Erstellung von Mindmaps</a:t>
            </a:r>
            <a:r>
              <a:rPr lang="de-AT" u="sng" baseline="30000" dirty="0"/>
              <a:t>2</a:t>
            </a:r>
          </a:p>
        </p:txBody>
      </p:sp>
    </p:spTree>
    <p:extLst>
      <p:ext uri="{BB962C8B-B14F-4D97-AF65-F5344CB8AC3E}">
        <p14:creationId xmlns:p14="http://schemas.microsoft.com/office/powerpoint/2010/main" val="8426408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Fragestellung präzisieren</a:t>
            </a:r>
          </a:p>
        </p:txBody>
      </p:sp>
      <p:sp>
        <p:nvSpPr>
          <p:cNvPr id="6" name="Inhaltsplatzhalter 5">
            <a:extLst>
              <a:ext uri="{FF2B5EF4-FFF2-40B4-BE49-F238E27FC236}">
                <a16:creationId xmlns:a16="http://schemas.microsoft.com/office/drawing/2014/main" id="{671BCC35-0477-4CFF-B608-6A6CBEA9D6D9}"/>
              </a:ext>
            </a:extLst>
          </p:cNvPr>
          <p:cNvSpPr>
            <a:spLocks noGrp="1"/>
          </p:cNvSpPr>
          <p:nvPr>
            <p:ph idx="1"/>
          </p:nvPr>
        </p:nvSpPr>
        <p:spPr>
          <a:xfrm>
            <a:off x="616400" y="1844831"/>
            <a:ext cx="7834866" cy="4419620"/>
          </a:xfrm>
        </p:spPr>
        <p:txBody>
          <a:bodyPr>
            <a:normAutofit fontScale="92500" lnSpcReduction="10000"/>
          </a:bodyPr>
          <a:lstStyle/>
          <a:p>
            <a:pPr marL="0" indent="0">
              <a:spcAft>
                <a:spcPts val="1200"/>
              </a:spcAft>
              <a:buNone/>
            </a:pPr>
            <a:r>
              <a:rPr lang="de-AT" sz="2400" dirty="0"/>
              <a:t>Wenn ein Thema gefunden wurde, </a:t>
            </a:r>
          </a:p>
          <a:p>
            <a:pPr marL="357188">
              <a:spcAft>
                <a:spcPts val="1200"/>
              </a:spcAft>
            </a:pPr>
            <a:r>
              <a:rPr lang="de-AT" sz="2400" dirty="0"/>
              <a:t>das interessant erscheint, </a:t>
            </a:r>
          </a:p>
          <a:p>
            <a:pPr indent="803275">
              <a:spcAft>
                <a:spcPts val="1200"/>
              </a:spcAft>
            </a:pPr>
            <a:r>
              <a:rPr lang="de-AT" sz="2400" dirty="0"/>
              <a:t>zu dem Informationen verfügbar sind</a:t>
            </a:r>
          </a:p>
          <a:p>
            <a:pPr indent="1343025">
              <a:spcAft>
                <a:spcPts val="1200"/>
              </a:spcAft>
            </a:pPr>
            <a:r>
              <a:rPr lang="de-AT" sz="2400" dirty="0"/>
              <a:t>und das im Rahmen der Diplomarbeit bearbeitbar ist, </a:t>
            </a:r>
          </a:p>
          <a:p>
            <a:pPr>
              <a:spcAft>
                <a:spcPts val="1200"/>
              </a:spcAft>
            </a:pPr>
            <a:endParaRPr lang="de-AT" sz="2400" dirty="0">
              <a:solidFill>
                <a:srgbClr val="424242"/>
              </a:solidFill>
            </a:endParaRPr>
          </a:p>
          <a:p>
            <a:pPr>
              <a:spcAft>
                <a:spcPts val="1200"/>
              </a:spcAft>
            </a:pPr>
            <a:r>
              <a:rPr lang="de-AT" sz="2400" b="1" dirty="0"/>
              <a:t>dann ist es notwendig das </a:t>
            </a:r>
            <a:r>
              <a:rPr lang="de-AT" sz="2400" b="1" dirty="0">
                <a:solidFill>
                  <a:srgbClr val="FF0000"/>
                </a:solidFill>
              </a:rPr>
              <a:t>Thema einzugrenzen</a:t>
            </a:r>
            <a:r>
              <a:rPr lang="de-AT" sz="2400" b="1" dirty="0">
                <a:solidFill>
                  <a:srgbClr val="424242"/>
                </a:solidFill>
              </a:rPr>
              <a:t>, </a:t>
            </a:r>
          </a:p>
          <a:p>
            <a:pPr>
              <a:spcAft>
                <a:spcPts val="1200"/>
              </a:spcAft>
            </a:pPr>
            <a:r>
              <a:rPr lang="de-AT" sz="2400" b="1" dirty="0"/>
              <a:t>eine </a:t>
            </a:r>
            <a:r>
              <a:rPr lang="de-AT" sz="2400" b="1" dirty="0">
                <a:solidFill>
                  <a:srgbClr val="FF0000"/>
                </a:solidFill>
              </a:rPr>
              <a:t>klare Problemstellung </a:t>
            </a:r>
            <a:r>
              <a:rPr lang="de-AT" sz="2400" b="1" dirty="0"/>
              <a:t>zu finden, </a:t>
            </a:r>
          </a:p>
          <a:p>
            <a:pPr>
              <a:spcAft>
                <a:spcPts val="1200"/>
              </a:spcAft>
            </a:pPr>
            <a:r>
              <a:rPr lang="de-AT" sz="2400" b="1" dirty="0"/>
              <a:t>bzw. eine </a:t>
            </a:r>
            <a:r>
              <a:rPr lang="de-AT" sz="2400" b="1" dirty="0">
                <a:solidFill>
                  <a:srgbClr val="FF0000"/>
                </a:solidFill>
              </a:rPr>
              <a:t>präzise Forschungsfrage </a:t>
            </a:r>
            <a:r>
              <a:rPr lang="de-AT" sz="2400" b="1" dirty="0"/>
              <a:t>zu formulieren.</a:t>
            </a:r>
          </a:p>
          <a:p>
            <a:endParaRPr lang="de-AT" dirty="0"/>
          </a:p>
        </p:txBody>
      </p:sp>
      <p:sp>
        <p:nvSpPr>
          <p:cNvPr id="4" name="Fußzeilenplatzhalter 3"/>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27</a:t>
            </a:fld>
            <a:endParaRPr lang="de-AT"/>
          </a:p>
        </p:txBody>
      </p:sp>
    </p:spTree>
    <p:extLst>
      <p:ext uri="{BB962C8B-B14F-4D97-AF65-F5344CB8AC3E}">
        <p14:creationId xmlns:p14="http://schemas.microsoft.com/office/powerpoint/2010/main" val="1600930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Fragestellung präzisieren</a:t>
            </a:r>
          </a:p>
        </p:txBody>
      </p:sp>
      <p:sp>
        <p:nvSpPr>
          <p:cNvPr id="5" name="Inhaltsplatzhalter 4">
            <a:extLst>
              <a:ext uri="{FF2B5EF4-FFF2-40B4-BE49-F238E27FC236}">
                <a16:creationId xmlns:a16="http://schemas.microsoft.com/office/drawing/2014/main" id="{30788D53-1E0F-4ADE-8D1D-1CDEEA6A4C8D}"/>
              </a:ext>
            </a:extLst>
          </p:cNvPr>
          <p:cNvSpPr>
            <a:spLocks noGrp="1"/>
          </p:cNvSpPr>
          <p:nvPr>
            <p:ph idx="1"/>
          </p:nvPr>
        </p:nvSpPr>
        <p:spPr/>
        <p:txBody>
          <a:bodyPr/>
          <a:lstStyle/>
          <a:p>
            <a:pPr marL="514350" indent="-514350">
              <a:spcAft>
                <a:spcPts val="1200"/>
              </a:spcAft>
              <a:buFont typeface="+mj-lt"/>
              <a:buAutoNum type="arabicPeriod"/>
            </a:pPr>
            <a:r>
              <a:rPr lang="de-AT" sz="2400" b="1" dirty="0"/>
              <a:t>Überblick zum Thema </a:t>
            </a:r>
            <a:br>
              <a:rPr lang="de-AT" sz="2400" b="1" dirty="0"/>
            </a:br>
            <a:r>
              <a:rPr lang="de-AT" sz="2400" b="1" dirty="0"/>
              <a:t>	</a:t>
            </a:r>
            <a:r>
              <a:rPr lang="de-AT" sz="2400" dirty="0"/>
              <a:t>(Ohne Details, ohne Einschränkungen)</a:t>
            </a:r>
          </a:p>
          <a:p>
            <a:pPr marL="514350" indent="-514350">
              <a:spcAft>
                <a:spcPts val="1200"/>
              </a:spcAft>
              <a:buFont typeface="+mj-lt"/>
              <a:buAutoNum type="arabicPeriod"/>
            </a:pPr>
            <a:r>
              <a:rPr lang="de-AT" sz="2400" b="1" dirty="0"/>
              <a:t>Bestimmte Sichtweise einnehmen</a:t>
            </a:r>
            <a:br>
              <a:rPr lang="de-AT" sz="2400" b="1" dirty="0"/>
            </a:br>
            <a:r>
              <a:rPr lang="de-AT" sz="2400" b="1" dirty="0"/>
              <a:t>	</a:t>
            </a:r>
            <a:r>
              <a:rPr lang="de-AT" sz="2400" dirty="0"/>
              <a:t>(Aus Sicht einer bestimmten Theorie)</a:t>
            </a:r>
          </a:p>
          <a:p>
            <a:pPr marL="514350" indent="-514350">
              <a:spcAft>
                <a:spcPts val="1200"/>
              </a:spcAft>
              <a:buFont typeface="+mj-lt"/>
              <a:buAutoNum type="arabicPeriod"/>
            </a:pPr>
            <a:r>
              <a:rPr lang="de-AT" sz="2400" b="1" dirty="0"/>
              <a:t>Ausgewählte Aspekte betrachten</a:t>
            </a:r>
            <a:br>
              <a:rPr lang="de-AT" sz="2400" b="1" dirty="0"/>
            </a:br>
            <a:r>
              <a:rPr lang="de-AT" sz="2400" b="1" dirty="0"/>
              <a:t>	</a:t>
            </a:r>
            <a:r>
              <a:rPr lang="de-AT" sz="2400" dirty="0"/>
              <a:t>(bezogen auf eine bestimmte 	Personengruppe, Tier- oder Pflanzengattung)</a:t>
            </a:r>
          </a:p>
          <a:p>
            <a:pPr marL="514350" indent="-514350">
              <a:spcAft>
                <a:spcPts val="1200"/>
              </a:spcAft>
              <a:buFont typeface="+mj-lt"/>
              <a:buAutoNum type="arabicPeriod"/>
            </a:pPr>
            <a:r>
              <a:rPr lang="de-AT" sz="2400" b="1" dirty="0"/>
              <a:t>Zeitraum eingrenzen</a:t>
            </a:r>
            <a:br>
              <a:rPr lang="de-AT" sz="2400" b="1" dirty="0"/>
            </a:br>
            <a:r>
              <a:rPr lang="de-AT" sz="2400" b="1" dirty="0"/>
              <a:t>	</a:t>
            </a:r>
            <a:r>
              <a:rPr lang="de-AT" sz="2400" dirty="0"/>
              <a:t>(im 19. Jahrhundert, Sommer, …)</a:t>
            </a:r>
            <a:r>
              <a:rPr lang="de-AT" sz="2400" baseline="30000" dirty="0"/>
              <a:t>6</a:t>
            </a:r>
          </a:p>
          <a:p>
            <a:pPr marL="0" indent="0">
              <a:buNone/>
            </a:pPr>
            <a:endParaRPr lang="de-AT" dirty="0"/>
          </a:p>
        </p:txBody>
      </p:sp>
      <p:sp>
        <p:nvSpPr>
          <p:cNvPr id="4" name="Fußzeilenplatzhalter 3"/>
          <p:cNvSpPr>
            <a:spLocks noGrp="1"/>
          </p:cNvSpPr>
          <p:nvPr>
            <p:ph type="ftr" sz="quarter" idx="11"/>
          </p:nvPr>
        </p:nvSpPr>
        <p:spPr/>
        <p:txBody>
          <a:bodyPr/>
          <a:lstStyle/>
          <a:p>
            <a:r>
              <a:rPr lang="de-AT" dirty="0"/>
              <a:t>6	Vgl. Rose 2007, 24</a:t>
            </a:r>
          </a:p>
        </p:txBody>
      </p:sp>
      <p:sp>
        <p:nvSpPr>
          <p:cNvPr id="9" name="Foliennummernplatzhalter 8"/>
          <p:cNvSpPr>
            <a:spLocks noGrp="1"/>
          </p:cNvSpPr>
          <p:nvPr>
            <p:ph type="sldNum" sz="quarter" idx="12"/>
          </p:nvPr>
        </p:nvSpPr>
        <p:spPr/>
        <p:txBody>
          <a:bodyPr/>
          <a:lstStyle/>
          <a:p>
            <a:fld id="{01B12179-A94A-410D-B3FE-924BB8A7759E}" type="slidenum">
              <a:rPr lang="de-AT" smtClean="0"/>
              <a:pPr/>
              <a:t>28</a:t>
            </a:fld>
            <a:endParaRPr lang="de-AT"/>
          </a:p>
        </p:txBody>
      </p:sp>
    </p:spTree>
    <p:extLst>
      <p:ext uri="{BB962C8B-B14F-4D97-AF65-F5344CB8AC3E}">
        <p14:creationId xmlns:p14="http://schemas.microsoft.com/office/powerpoint/2010/main" val="1399082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Fragestellung präzisieren</a:t>
            </a:r>
          </a:p>
        </p:txBody>
      </p:sp>
      <p:sp>
        <p:nvSpPr>
          <p:cNvPr id="5" name="Inhaltsplatzhalter 4">
            <a:extLst>
              <a:ext uri="{FF2B5EF4-FFF2-40B4-BE49-F238E27FC236}">
                <a16:creationId xmlns:a16="http://schemas.microsoft.com/office/drawing/2014/main" id="{3F601CB8-327E-4011-8AA0-8FECAC3CFD1C}"/>
              </a:ext>
            </a:extLst>
          </p:cNvPr>
          <p:cNvSpPr>
            <a:spLocks noGrp="1"/>
          </p:cNvSpPr>
          <p:nvPr>
            <p:ph idx="1"/>
          </p:nvPr>
        </p:nvSpPr>
        <p:spPr/>
        <p:txBody>
          <a:bodyPr/>
          <a:lstStyle/>
          <a:p>
            <a:pPr marL="285750" indent="-285750">
              <a:spcAft>
                <a:spcPts val="1200"/>
              </a:spcAft>
            </a:pPr>
            <a:endParaRPr lang="de-AT" sz="2400" dirty="0">
              <a:solidFill>
                <a:srgbClr val="424242"/>
              </a:solidFill>
            </a:endParaRPr>
          </a:p>
          <a:p>
            <a:pPr marL="285750" indent="-285750">
              <a:spcAft>
                <a:spcPts val="1200"/>
              </a:spcAft>
            </a:pPr>
            <a:r>
              <a:rPr lang="de-AT" sz="2400" dirty="0"/>
              <a:t>„Formulieren der Arbeit in einer einzigen Frage (die dann ggf. in Unterfragen geteilt werden kann) </a:t>
            </a:r>
            <a:br>
              <a:rPr lang="de-AT" sz="2400" dirty="0"/>
            </a:br>
            <a:r>
              <a:rPr lang="de-AT" sz="2400" dirty="0">
                <a:sym typeface="Wingdings" panose="05000000000000000000" pitchFamily="2" charset="2"/>
              </a:rPr>
              <a:t></a:t>
            </a:r>
            <a:r>
              <a:rPr lang="de-AT" sz="2400" dirty="0"/>
              <a:t> </a:t>
            </a:r>
            <a:r>
              <a:rPr lang="de-AT" sz="2400" b="1" dirty="0">
                <a:solidFill>
                  <a:srgbClr val="FF0000"/>
                </a:solidFill>
              </a:rPr>
              <a:t>Forschungsfrage</a:t>
            </a:r>
          </a:p>
          <a:p>
            <a:pPr marL="285750" indent="-285750">
              <a:spcAft>
                <a:spcPts val="1200"/>
              </a:spcAft>
            </a:pPr>
            <a:r>
              <a:rPr lang="de-AT" sz="2400" dirty="0"/>
              <a:t>Die geplante Arbeit gibt die Antwort auf die Frage</a:t>
            </a:r>
          </a:p>
          <a:p>
            <a:pPr marL="285750" indent="-285750">
              <a:spcAft>
                <a:spcPts val="1200"/>
              </a:spcAft>
            </a:pPr>
            <a:r>
              <a:rPr lang="de-AT" sz="2400" dirty="0"/>
              <a:t>W-Fragen (Wie?, Was?, Warum?) eigenen sich besonders</a:t>
            </a:r>
          </a:p>
          <a:p>
            <a:pPr marL="285750" indent="-285750">
              <a:spcAft>
                <a:spcPts val="1200"/>
              </a:spcAft>
            </a:pPr>
            <a:r>
              <a:rPr lang="de-AT" sz="2400" dirty="0"/>
              <a:t>Eine gute Forschungsfrage ist</a:t>
            </a:r>
            <a:br>
              <a:rPr lang="de-AT" sz="2400" dirty="0">
                <a:solidFill>
                  <a:srgbClr val="424242"/>
                </a:solidFill>
              </a:rPr>
            </a:br>
            <a:r>
              <a:rPr lang="de-AT" sz="2400" dirty="0">
                <a:solidFill>
                  <a:srgbClr val="424242"/>
                </a:solidFill>
              </a:rPr>
              <a:t>	</a:t>
            </a:r>
            <a:r>
              <a:rPr lang="de-AT" sz="2400" i="1" dirty="0">
                <a:solidFill>
                  <a:srgbClr val="FF0000"/>
                </a:solidFill>
              </a:rPr>
              <a:t>konkret und präzise </a:t>
            </a:r>
            <a:r>
              <a:rPr lang="de-AT" sz="2400" dirty="0"/>
              <a:t>[Hervorhebung durch den Autor]</a:t>
            </a:r>
            <a:r>
              <a:rPr lang="de-AT" sz="2400" i="1" dirty="0"/>
              <a:t>.</a:t>
            </a:r>
            <a:r>
              <a:rPr lang="de-AT" sz="2400" dirty="0"/>
              <a:t>“</a:t>
            </a:r>
            <a:r>
              <a:rPr lang="de-AT" sz="2400" baseline="30000" dirty="0"/>
              <a:t>7</a:t>
            </a:r>
          </a:p>
          <a:p>
            <a:pPr marL="0" indent="0">
              <a:buNone/>
            </a:pPr>
            <a:endParaRPr lang="de-AT" dirty="0"/>
          </a:p>
        </p:txBody>
      </p:sp>
      <p:sp>
        <p:nvSpPr>
          <p:cNvPr id="4" name="Fußzeilenplatzhalter 3"/>
          <p:cNvSpPr>
            <a:spLocks noGrp="1"/>
          </p:cNvSpPr>
          <p:nvPr>
            <p:ph type="ftr" sz="quarter" idx="11"/>
          </p:nvPr>
        </p:nvSpPr>
        <p:spPr/>
        <p:txBody>
          <a:bodyPr/>
          <a:lstStyle/>
          <a:p>
            <a:r>
              <a:rPr lang="de-AT" dirty="0"/>
              <a:t>7	</a:t>
            </a:r>
            <a:r>
              <a:rPr lang="de-AT" dirty="0" err="1"/>
              <a:t>Unteregger</a:t>
            </a:r>
            <a:r>
              <a:rPr lang="de-AT" dirty="0"/>
              <a:t> 2013, 8</a:t>
            </a:r>
          </a:p>
        </p:txBody>
      </p:sp>
      <p:sp>
        <p:nvSpPr>
          <p:cNvPr id="9" name="Foliennummernplatzhalter 8"/>
          <p:cNvSpPr>
            <a:spLocks noGrp="1"/>
          </p:cNvSpPr>
          <p:nvPr>
            <p:ph type="sldNum" sz="quarter" idx="12"/>
          </p:nvPr>
        </p:nvSpPr>
        <p:spPr/>
        <p:txBody>
          <a:bodyPr/>
          <a:lstStyle/>
          <a:p>
            <a:fld id="{01B12179-A94A-410D-B3FE-924BB8A7759E}" type="slidenum">
              <a:rPr lang="de-AT" smtClean="0"/>
              <a:pPr/>
              <a:t>29</a:t>
            </a:fld>
            <a:endParaRPr lang="de-AT"/>
          </a:p>
        </p:txBody>
      </p:sp>
    </p:spTree>
    <p:extLst>
      <p:ext uri="{BB962C8B-B14F-4D97-AF65-F5344CB8AC3E}">
        <p14:creationId xmlns:p14="http://schemas.microsoft.com/office/powerpoint/2010/main" val="4281019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Inhalt</a:t>
            </a:r>
            <a:endParaRPr lang="de-AT" sz="2400" b="1" dirty="0">
              <a:solidFill>
                <a:schemeClr val="tx1"/>
              </a:solidFill>
            </a:endParaRPr>
          </a:p>
        </p:txBody>
      </p:sp>
      <p:sp>
        <p:nvSpPr>
          <p:cNvPr id="14" name="Inhaltsplatzhalter 13">
            <a:extLst>
              <a:ext uri="{FF2B5EF4-FFF2-40B4-BE49-F238E27FC236}">
                <a16:creationId xmlns:a16="http://schemas.microsoft.com/office/drawing/2014/main" id="{05C29C15-C930-4AD4-8FA8-9F2BB48B52CA}"/>
              </a:ext>
            </a:extLst>
          </p:cNvPr>
          <p:cNvSpPr>
            <a:spLocks noGrp="1"/>
          </p:cNvSpPr>
          <p:nvPr>
            <p:ph idx="1"/>
          </p:nvPr>
        </p:nvSpPr>
        <p:spPr/>
        <p:txBody>
          <a:bodyPr>
            <a:normAutofit fontScale="92500" lnSpcReduction="20000"/>
          </a:bodyPr>
          <a:lstStyle/>
          <a:p>
            <a:r>
              <a:rPr lang="de-AT" dirty="0"/>
              <a:t>Warum darf eine DA verfasst werden</a:t>
            </a:r>
          </a:p>
          <a:p>
            <a:pPr lvl="1"/>
            <a:r>
              <a:rPr lang="de-AT" dirty="0"/>
              <a:t>Rechtliche Rahmenbedingungen</a:t>
            </a:r>
          </a:p>
          <a:p>
            <a:pPr lvl="1"/>
            <a:r>
              <a:rPr lang="de-AT" dirty="0">
                <a:solidFill>
                  <a:srgbClr val="FF0000"/>
                </a:solidFill>
              </a:rPr>
              <a:t>Wichtige Termine</a:t>
            </a:r>
          </a:p>
          <a:p>
            <a:r>
              <a:rPr lang="de-AT" dirty="0"/>
              <a:t>Wissenschaftliches Arbeiten</a:t>
            </a:r>
          </a:p>
          <a:p>
            <a:pPr lvl="1"/>
            <a:r>
              <a:rPr lang="de-AT" dirty="0"/>
              <a:t>Hypothesenbildung / Grundlagen</a:t>
            </a:r>
          </a:p>
          <a:p>
            <a:r>
              <a:rPr lang="de-AT" dirty="0"/>
              <a:t>Orientierung und Themenfindung</a:t>
            </a:r>
          </a:p>
          <a:p>
            <a:pPr lvl="1"/>
            <a:r>
              <a:rPr lang="de-AT" dirty="0"/>
              <a:t>Fragestellungen</a:t>
            </a:r>
          </a:p>
          <a:p>
            <a:pPr lvl="1"/>
            <a:r>
              <a:rPr lang="de-AT" dirty="0"/>
              <a:t>Exposé</a:t>
            </a:r>
          </a:p>
          <a:p>
            <a:pPr lvl="1"/>
            <a:r>
              <a:rPr lang="de-AT" dirty="0" err="1"/>
              <a:t>Zotero</a:t>
            </a:r>
            <a:r>
              <a:rPr lang="de-AT" dirty="0"/>
              <a:t> (Literaturverwaltungsprogramm</a:t>
            </a:r>
          </a:p>
          <a:p>
            <a:pPr lvl="1"/>
            <a:r>
              <a:rPr lang="de-AT" dirty="0"/>
              <a:t>KI (Umgang mit der KI bei der DA)</a:t>
            </a:r>
          </a:p>
          <a:p>
            <a:r>
              <a:rPr lang="de-AT" dirty="0"/>
              <a:t>Zitierregeln</a:t>
            </a:r>
          </a:p>
          <a:p>
            <a:pPr lvl="1"/>
            <a:r>
              <a:rPr lang="de-AT" dirty="0"/>
              <a:t>Literaturverzeichnis</a:t>
            </a:r>
          </a:p>
          <a:p>
            <a:r>
              <a:rPr lang="de-AT" dirty="0"/>
              <a:t>Aufbau einer wissenschaftlichen Arbeit</a:t>
            </a:r>
          </a:p>
          <a:p>
            <a:r>
              <a:rPr lang="de-AT" dirty="0"/>
              <a:t>Dokumentation</a:t>
            </a:r>
          </a:p>
          <a:p>
            <a:r>
              <a:rPr lang="de-AT" dirty="0"/>
              <a:t>Wissenschaftlicher Schreibstil</a:t>
            </a:r>
          </a:p>
          <a:p>
            <a:r>
              <a:rPr lang="de-AT" dirty="0"/>
              <a:t>Präsentation und Diskussion</a:t>
            </a:r>
          </a:p>
          <a:p>
            <a:r>
              <a:rPr lang="de-AT" dirty="0"/>
              <a:t>Verwendete Literatur und Literaturhinweise</a:t>
            </a:r>
          </a:p>
          <a:p>
            <a:endParaRPr lang="de-AT" dirty="0"/>
          </a:p>
          <a:p>
            <a:endParaRPr lang="de-AT" dirty="0"/>
          </a:p>
          <a:p>
            <a:pPr lvl="1"/>
            <a:endParaRPr lang="de-AT" dirty="0"/>
          </a:p>
        </p:txBody>
      </p:sp>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3</a:t>
            </a:fld>
            <a:endParaRPr lang="de-AT" dirty="0"/>
          </a:p>
        </p:txBody>
      </p:sp>
    </p:spTree>
    <p:extLst>
      <p:ext uri="{BB962C8B-B14F-4D97-AF65-F5344CB8AC3E}">
        <p14:creationId xmlns:p14="http://schemas.microsoft.com/office/powerpoint/2010/main" val="4176925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Typen von Fragestellungen</a:t>
            </a:r>
          </a:p>
        </p:txBody>
      </p:sp>
      <p:sp>
        <p:nvSpPr>
          <p:cNvPr id="5" name="Inhaltsplatzhalter 4">
            <a:extLst>
              <a:ext uri="{FF2B5EF4-FFF2-40B4-BE49-F238E27FC236}">
                <a16:creationId xmlns:a16="http://schemas.microsoft.com/office/drawing/2014/main" id="{D34A4076-9A01-404E-937B-174329801432}"/>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r>
              <a:rPr lang="de-AT" dirty="0"/>
              <a:t>3	</a:t>
            </a:r>
            <a:r>
              <a:rPr lang="de-AT" dirty="0" err="1"/>
              <a:t>Karmasin</a:t>
            </a:r>
            <a:r>
              <a:rPr lang="de-AT" dirty="0"/>
              <a:t> &amp; </a:t>
            </a:r>
            <a:r>
              <a:rPr lang="de-AT" dirty="0" err="1"/>
              <a:t>Ribing</a:t>
            </a:r>
            <a:r>
              <a:rPr lang="de-AT" dirty="0"/>
              <a:t> 2007, 21</a:t>
            </a:r>
          </a:p>
        </p:txBody>
      </p:sp>
      <p:sp>
        <p:nvSpPr>
          <p:cNvPr id="9" name="Foliennummernplatzhalter 8"/>
          <p:cNvSpPr>
            <a:spLocks noGrp="1"/>
          </p:cNvSpPr>
          <p:nvPr>
            <p:ph type="sldNum" sz="quarter" idx="12"/>
          </p:nvPr>
        </p:nvSpPr>
        <p:spPr/>
        <p:txBody>
          <a:bodyPr/>
          <a:lstStyle/>
          <a:p>
            <a:fld id="{01B12179-A94A-410D-B3FE-924BB8A7759E}" type="slidenum">
              <a:rPr lang="de-AT" smtClean="0"/>
              <a:pPr/>
              <a:t>30</a:t>
            </a:fld>
            <a:endParaRPr lang="de-AT"/>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461" t="28709" r="27613" b="16621"/>
          <a:stretch/>
        </p:blipFill>
        <p:spPr bwMode="auto">
          <a:xfrm>
            <a:off x="1331640" y="2120327"/>
            <a:ext cx="6578533"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899376" y="1789595"/>
            <a:ext cx="6408712" cy="369332"/>
          </a:xfrm>
          <a:prstGeom prst="rect">
            <a:avLst/>
          </a:prstGeom>
          <a:noFill/>
        </p:spPr>
        <p:txBody>
          <a:bodyPr wrap="square" rtlCol="0">
            <a:spAutoFit/>
          </a:bodyPr>
          <a:lstStyle/>
          <a:p>
            <a:r>
              <a:rPr lang="de-AT" u="sng" dirty="0"/>
              <a:t>Abbildung 3: Verschiedene Fragetypen</a:t>
            </a:r>
            <a:r>
              <a:rPr lang="de-AT" u="sng" baseline="30000" dirty="0"/>
              <a:t>3</a:t>
            </a:r>
          </a:p>
        </p:txBody>
      </p:sp>
    </p:spTree>
    <p:extLst>
      <p:ext uri="{BB962C8B-B14F-4D97-AF65-F5344CB8AC3E}">
        <p14:creationId xmlns:p14="http://schemas.microsoft.com/office/powerpoint/2010/main" val="2313727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Recherchieren und Textsorten</a:t>
            </a:r>
          </a:p>
        </p:txBody>
      </p:sp>
      <p:sp>
        <p:nvSpPr>
          <p:cNvPr id="6" name="Inhaltsplatzhalter 5">
            <a:extLst>
              <a:ext uri="{FF2B5EF4-FFF2-40B4-BE49-F238E27FC236}">
                <a16:creationId xmlns:a16="http://schemas.microsoft.com/office/drawing/2014/main" id="{981D9176-7C3C-446B-AA17-1F6BB62EF681}"/>
              </a:ext>
            </a:extLst>
          </p:cNvPr>
          <p:cNvSpPr>
            <a:spLocks noGrp="1"/>
          </p:cNvSpPr>
          <p:nvPr>
            <p:ph idx="1"/>
          </p:nvPr>
        </p:nvSpPr>
        <p:spPr/>
        <p:txBody>
          <a:bodyPr/>
          <a:lstStyle/>
          <a:p>
            <a:pPr marL="285750" indent="-285750"/>
            <a:r>
              <a:rPr lang="de-AT" sz="2400" dirty="0"/>
              <a:t>Allgemeine Lexika, Enzyklopädien</a:t>
            </a:r>
          </a:p>
          <a:p>
            <a:pPr marL="285750" indent="-285750"/>
            <a:r>
              <a:rPr lang="de-AT" sz="2400" dirty="0"/>
              <a:t>Fachlexika</a:t>
            </a:r>
          </a:p>
          <a:p>
            <a:pPr marL="285750" indent="-285750"/>
            <a:r>
              <a:rPr lang="de-AT" sz="2400" dirty="0"/>
              <a:t>Handbücher</a:t>
            </a:r>
          </a:p>
          <a:p>
            <a:pPr marL="285750" indent="-285750"/>
            <a:r>
              <a:rPr lang="de-AT" sz="2400" dirty="0"/>
              <a:t>Einführungen und Studienbücher</a:t>
            </a:r>
          </a:p>
          <a:p>
            <a:pPr marL="285750" indent="-285750"/>
            <a:r>
              <a:rPr lang="de-AT" sz="2400" dirty="0"/>
              <a:t>Lehrbücher</a:t>
            </a:r>
          </a:p>
          <a:p>
            <a:pPr marL="285750" indent="-285750"/>
            <a:r>
              <a:rPr lang="de-AT" sz="2400" dirty="0"/>
              <a:t>Bibliographien</a:t>
            </a:r>
          </a:p>
          <a:p>
            <a:pPr marL="285750" indent="-285750"/>
            <a:r>
              <a:rPr lang="de-AT" sz="2400" dirty="0"/>
              <a:t>Monographien</a:t>
            </a:r>
          </a:p>
          <a:p>
            <a:pPr marL="285750" indent="-285750"/>
            <a:r>
              <a:rPr lang="de-AT" sz="2400" dirty="0"/>
              <a:t>Sammelbände</a:t>
            </a:r>
          </a:p>
          <a:p>
            <a:pPr marL="285750" indent="-285750"/>
            <a:r>
              <a:rPr lang="de-AT" sz="2400" dirty="0"/>
              <a:t>Periodika (Fachzeitschriften, Jahrbücher, Zeitungen)</a:t>
            </a:r>
          </a:p>
          <a:p>
            <a:pPr marL="285750" indent="-285750"/>
            <a:r>
              <a:rPr lang="de-AT" sz="2400" dirty="0"/>
              <a:t>Internet (Google Scholar, </a:t>
            </a:r>
            <a:r>
              <a:rPr lang="de-AT" sz="2400" dirty="0" err="1"/>
              <a:t>PubMed</a:t>
            </a:r>
            <a:r>
              <a:rPr lang="de-AT" sz="2400" dirty="0"/>
              <a:t>, Uni Bibliotheken)</a:t>
            </a:r>
          </a:p>
          <a:p>
            <a:endParaRPr lang="de-AT" dirty="0"/>
          </a:p>
        </p:txBody>
      </p:sp>
      <p:sp>
        <p:nvSpPr>
          <p:cNvPr id="4" name="Fußzeilenplatzhalter 3"/>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31</a:t>
            </a:fld>
            <a:endParaRPr lang="de-AT"/>
          </a:p>
        </p:txBody>
      </p:sp>
    </p:spTree>
    <p:extLst>
      <p:ext uri="{BB962C8B-B14F-4D97-AF65-F5344CB8AC3E}">
        <p14:creationId xmlns:p14="http://schemas.microsoft.com/office/powerpoint/2010/main" val="12865599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Passende und unpassende Quellen</a:t>
            </a:r>
          </a:p>
        </p:txBody>
      </p:sp>
      <p:sp>
        <p:nvSpPr>
          <p:cNvPr id="6" name="Inhaltsplatzhalter 5">
            <a:extLst>
              <a:ext uri="{FF2B5EF4-FFF2-40B4-BE49-F238E27FC236}">
                <a16:creationId xmlns:a16="http://schemas.microsoft.com/office/drawing/2014/main" id="{FE9EB4B7-8E16-406A-9CDA-65DC3DE7277D}"/>
              </a:ext>
            </a:extLst>
          </p:cNvPr>
          <p:cNvSpPr>
            <a:spLocks noGrp="1"/>
          </p:cNvSpPr>
          <p:nvPr>
            <p:ph idx="1"/>
          </p:nvPr>
        </p:nvSpPr>
        <p:spPr/>
        <p:txBody>
          <a:bodyPr/>
          <a:lstStyle/>
          <a:p>
            <a:pPr marL="0" indent="0">
              <a:buNone/>
            </a:pPr>
            <a:r>
              <a:rPr lang="de-AT" sz="2800" b="1" dirty="0"/>
              <a:t>Zwei Fragen sind immer zu klären:</a:t>
            </a:r>
          </a:p>
          <a:p>
            <a:endParaRPr lang="de-AT" sz="2800" dirty="0"/>
          </a:p>
          <a:p>
            <a:pPr marL="457200" indent="-457200">
              <a:buFont typeface="Wingdings" panose="05000000000000000000" pitchFamily="2" charset="2"/>
              <a:buChar char="Ø"/>
            </a:pPr>
            <a:r>
              <a:rPr lang="de-AT" sz="2800" dirty="0"/>
              <a:t>Ist die Quelle </a:t>
            </a:r>
            <a:r>
              <a:rPr lang="de-AT" sz="2800" b="1" dirty="0"/>
              <a:t>zitierfähig</a:t>
            </a:r>
            <a:r>
              <a:rPr lang="de-AT" sz="2800" dirty="0"/>
              <a:t>? </a:t>
            </a:r>
          </a:p>
          <a:p>
            <a:pPr marL="914400" lvl="1" indent="-457200">
              <a:buFont typeface="Wingdings" panose="05000000000000000000" pitchFamily="2" charset="2"/>
              <a:buChar char="ü"/>
            </a:pPr>
            <a:r>
              <a:rPr lang="de-AT" sz="2800" dirty="0"/>
              <a:t>Bedeutet, ist sie öffentlich zugänglich? </a:t>
            </a:r>
          </a:p>
          <a:p>
            <a:pPr marL="457200" indent="-457200">
              <a:buFont typeface="Wingdings" panose="05000000000000000000" pitchFamily="2" charset="2"/>
              <a:buChar char="Ø"/>
            </a:pPr>
            <a:r>
              <a:rPr lang="de-AT" sz="2800" dirty="0"/>
              <a:t>Ist die Quelle </a:t>
            </a:r>
            <a:r>
              <a:rPr lang="de-AT" sz="2800" b="1" dirty="0"/>
              <a:t>zitierwürdig</a:t>
            </a:r>
            <a:r>
              <a:rPr lang="de-AT" sz="2800" dirty="0"/>
              <a:t>? </a:t>
            </a:r>
          </a:p>
          <a:p>
            <a:pPr marL="914400" lvl="1" indent="-457200">
              <a:buFont typeface="Wingdings" panose="05000000000000000000" pitchFamily="2" charset="2"/>
              <a:buChar char="ü"/>
            </a:pPr>
            <a:r>
              <a:rPr lang="de-AT" sz="2800" dirty="0"/>
              <a:t>Bedeutet, entspricht sie den wissenschaftlichen Qualitätskriterien?</a:t>
            </a:r>
            <a:r>
              <a:rPr lang="de-AT" sz="2800" baseline="30000" dirty="0"/>
              <a:t>4</a:t>
            </a:r>
            <a:endParaRPr lang="de-AT" sz="2800" baseline="30000" dirty="0">
              <a:solidFill>
                <a:schemeClr val="tx1">
                  <a:lumMod val="75000"/>
                  <a:lumOff val="25000"/>
                </a:schemeClr>
              </a:solidFill>
            </a:endParaRPr>
          </a:p>
          <a:p>
            <a:pPr marL="0" indent="0">
              <a:buNone/>
            </a:pPr>
            <a:endParaRPr lang="de-AT" dirty="0"/>
          </a:p>
        </p:txBody>
      </p:sp>
      <p:sp>
        <p:nvSpPr>
          <p:cNvPr id="4" name="Fußzeilenplatzhalter 3"/>
          <p:cNvSpPr>
            <a:spLocks noGrp="1"/>
          </p:cNvSpPr>
          <p:nvPr>
            <p:ph type="ftr" sz="quarter" idx="11"/>
          </p:nvPr>
        </p:nvSpPr>
        <p:spPr/>
        <p:txBody>
          <a:bodyPr/>
          <a:lstStyle/>
          <a:p>
            <a:r>
              <a:rPr lang="de-AT" dirty="0"/>
              <a:t>4	vgl. Diplomarbeiten-bbs.at  2015b,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32</a:t>
            </a:fld>
            <a:endParaRPr lang="de-AT"/>
          </a:p>
        </p:txBody>
      </p:sp>
    </p:spTree>
    <p:extLst>
      <p:ext uri="{BB962C8B-B14F-4D97-AF65-F5344CB8AC3E}">
        <p14:creationId xmlns:p14="http://schemas.microsoft.com/office/powerpoint/2010/main" val="38093961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Passende und unpassende Quellen</a:t>
            </a:r>
          </a:p>
        </p:txBody>
      </p:sp>
      <p:sp>
        <p:nvSpPr>
          <p:cNvPr id="6" name="Inhaltsplatzhalter 5">
            <a:extLst>
              <a:ext uri="{FF2B5EF4-FFF2-40B4-BE49-F238E27FC236}">
                <a16:creationId xmlns:a16="http://schemas.microsoft.com/office/drawing/2014/main" id="{61C0F7CD-6235-4EDC-BFCE-605403D1932E}"/>
              </a:ext>
            </a:extLst>
          </p:cNvPr>
          <p:cNvSpPr>
            <a:spLocks noGrp="1"/>
          </p:cNvSpPr>
          <p:nvPr>
            <p:ph idx="1"/>
          </p:nvPr>
        </p:nvSpPr>
        <p:spPr/>
        <p:txBody>
          <a:bodyPr/>
          <a:lstStyle/>
          <a:p>
            <a:endParaRPr lang="de-AT" sz="2400" b="1" dirty="0"/>
          </a:p>
          <a:p>
            <a:pPr marL="0" indent="0">
              <a:buNone/>
            </a:pPr>
            <a:r>
              <a:rPr lang="de-AT" sz="2400" b="1" dirty="0"/>
              <a:t>Merkmale einer glaubwürdigen, genauen, vernünftigen und nachweisbaren Quelle:</a:t>
            </a:r>
          </a:p>
          <a:p>
            <a:pPr marL="457200" indent="-457200"/>
            <a:r>
              <a:rPr lang="de-AT" sz="2400" dirty="0"/>
              <a:t>Art der Literatur (wissenschaftlich, populär etc.?)</a:t>
            </a:r>
          </a:p>
          <a:p>
            <a:pPr marL="457200" indent="-457200"/>
            <a:r>
              <a:rPr lang="de-AT" sz="2400" dirty="0"/>
              <a:t>Verlag</a:t>
            </a:r>
          </a:p>
          <a:p>
            <a:pPr marL="457200" indent="-457200"/>
            <a:r>
              <a:rPr lang="de-AT" sz="2400" dirty="0" err="1"/>
              <a:t>AutorIn</a:t>
            </a:r>
            <a:r>
              <a:rPr lang="de-AT" sz="2400" dirty="0"/>
              <a:t> (Ist sie/er in diesem Fachgebiet angesehen?)</a:t>
            </a:r>
          </a:p>
          <a:p>
            <a:pPr marL="457200" indent="-457200"/>
            <a:r>
              <a:rPr lang="de-AT" sz="2400" dirty="0"/>
              <a:t>Erscheinungsjahr (Wie alt ist die Literatur? Im Regelfall ist neuere Literatur einer älteren vorzuziehen. </a:t>
            </a:r>
          </a:p>
          <a:p>
            <a:pPr marL="457200" indent="-457200"/>
            <a:r>
              <a:rPr lang="de-AT" sz="2400" dirty="0"/>
              <a:t>Ausnahme: „Klassiker“ eines Fachbereichs.</a:t>
            </a:r>
            <a:r>
              <a:rPr lang="de-AT" sz="2400" baseline="30000" dirty="0"/>
              <a:t>4</a:t>
            </a:r>
          </a:p>
          <a:p>
            <a:endParaRPr lang="de-AT" dirty="0"/>
          </a:p>
        </p:txBody>
      </p:sp>
      <p:sp>
        <p:nvSpPr>
          <p:cNvPr id="4" name="Fußzeilenplatzhalter 3"/>
          <p:cNvSpPr>
            <a:spLocks noGrp="1"/>
          </p:cNvSpPr>
          <p:nvPr>
            <p:ph type="ftr" sz="quarter" idx="11"/>
          </p:nvPr>
        </p:nvSpPr>
        <p:spPr/>
        <p:txBody>
          <a:bodyPr/>
          <a:lstStyle/>
          <a:p>
            <a:r>
              <a:rPr lang="de-AT" dirty="0"/>
              <a:t>4	Diplomarbeiten-bbs.at  2015b,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33</a:t>
            </a:fld>
            <a:endParaRPr lang="de-AT"/>
          </a:p>
        </p:txBody>
      </p:sp>
    </p:spTree>
    <p:extLst>
      <p:ext uri="{BB962C8B-B14F-4D97-AF65-F5344CB8AC3E}">
        <p14:creationId xmlns:p14="http://schemas.microsoft.com/office/powerpoint/2010/main" val="264624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Passende und unpassende Quellen</a:t>
            </a:r>
          </a:p>
        </p:txBody>
      </p:sp>
      <p:sp>
        <p:nvSpPr>
          <p:cNvPr id="6" name="Inhaltsplatzhalter 5">
            <a:extLst>
              <a:ext uri="{FF2B5EF4-FFF2-40B4-BE49-F238E27FC236}">
                <a16:creationId xmlns:a16="http://schemas.microsoft.com/office/drawing/2014/main" id="{ADCE6466-A31B-4BD5-B938-1CE0710E83FE}"/>
              </a:ext>
            </a:extLst>
          </p:cNvPr>
          <p:cNvSpPr>
            <a:spLocks noGrp="1"/>
          </p:cNvSpPr>
          <p:nvPr>
            <p:ph idx="1"/>
          </p:nvPr>
        </p:nvSpPr>
        <p:spPr/>
        <p:txBody>
          <a:bodyPr/>
          <a:lstStyle/>
          <a:p>
            <a:pPr marL="0" indent="0">
              <a:buNone/>
            </a:pPr>
            <a:r>
              <a:rPr lang="de-AT" sz="2400" b="1" dirty="0"/>
              <a:t>Merkmale einer glaubwürdigen, genauen, vernünftigen und nachweisbaren Internetquelle:</a:t>
            </a:r>
          </a:p>
          <a:p>
            <a:pPr marL="342900" indent="-342900"/>
            <a:r>
              <a:rPr lang="de-AT" sz="2400" dirty="0"/>
              <a:t>Wird die Autorin/der Autor der Seite genannt? Werden Referenzen angeführt, die sie/ihn als Expertin/Experten ausweisen?</a:t>
            </a:r>
          </a:p>
          <a:p>
            <a:pPr marL="342900" indent="-342900"/>
            <a:r>
              <a:rPr lang="de-AT" sz="2400" dirty="0"/>
              <a:t>Ist die Seite aktuell und einfach zugänglich?</a:t>
            </a:r>
          </a:p>
          <a:p>
            <a:pPr marL="342900" indent="-342900"/>
            <a:r>
              <a:rPr lang="de-AT" sz="2400" dirty="0"/>
              <a:t>Hat die Seite einen seriösen optischen Auftritt?</a:t>
            </a:r>
          </a:p>
          <a:p>
            <a:pPr marL="342900" indent="-342900"/>
            <a:r>
              <a:rPr lang="de-AT" sz="2400" dirty="0"/>
              <a:t>Wer betreibt den Server (Forschungseinrichtungen, öffentliche Einrichtungen etc.)?</a:t>
            </a:r>
          </a:p>
          <a:p>
            <a:pPr marL="342900" indent="-342900"/>
            <a:r>
              <a:rPr lang="de-AT" sz="2400" dirty="0"/>
              <a:t>An welche Zielgruppe richtet sich die Seite? Ist sie wissenschaftlich oder kommerziell angelegt?</a:t>
            </a:r>
            <a:r>
              <a:rPr lang="de-AT" sz="2400" baseline="30000" dirty="0"/>
              <a:t>4</a:t>
            </a:r>
          </a:p>
          <a:p>
            <a:endParaRPr lang="de-AT" dirty="0"/>
          </a:p>
        </p:txBody>
      </p:sp>
      <p:sp>
        <p:nvSpPr>
          <p:cNvPr id="4" name="Fußzeilenplatzhalter 3"/>
          <p:cNvSpPr>
            <a:spLocks noGrp="1"/>
          </p:cNvSpPr>
          <p:nvPr>
            <p:ph type="ftr" sz="quarter" idx="11"/>
          </p:nvPr>
        </p:nvSpPr>
        <p:spPr/>
        <p:txBody>
          <a:bodyPr/>
          <a:lstStyle/>
          <a:p>
            <a:r>
              <a:rPr lang="de-AT" dirty="0"/>
              <a:t>4	Diplomarbeiten-bbs.at  2015b,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34</a:t>
            </a:fld>
            <a:endParaRPr lang="de-AT"/>
          </a:p>
        </p:txBody>
      </p:sp>
    </p:spTree>
    <p:extLst>
      <p:ext uri="{BB962C8B-B14F-4D97-AF65-F5344CB8AC3E}">
        <p14:creationId xmlns:p14="http://schemas.microsoft.com/office/powerpoint/2010/main" val="29706611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Passende und unpassende Quellen</a:t>
            </a:r>
          </a:p>
        </p:txBody>
      </p:sp>
      <p:sp>
        <p:nvSpPr>
          <p:cNvPr id="6" name="Inhaltsplatzhalter 5">
            <a:extLst>
              <a:ext uri="{FF2B5EF4-FFF2-40B4-BE49-F238E27FC236}">
                <a16:creationId xmlns:a16="http://schemas.microsoft.com/office/drawing/2014/main" id="{A6727EC8-DB0F-4B34-9E84-44B93C7DCDCA}"/>
              </a:ext>
            </a:extLst>
          </p:cNvPr>
          <p:cNvSpPr>
            <a:spLocks noGrp="1"/>
          </p:cNvSpPr>
          <p:nvPr>
            <p:ph idx="1"/>
          </p:nvPr>
        </p:nvSpPr>
        <p:spPr/>
        <p:txBody>
          <a:bodyPr/>
          <a:lstStyle/>
          <a:p>
            <a:pPr marL="0" indent="0">
              <a:buNone/>
            </a:pPr>
            <a:r>
              <a:rPr lang="de-AT" sz="2400" b="1" dirty="0"/>
              <a:t>Merkmale einer glaubwürdigen, genauen, vernünftigen und nachweisbaren Internetquelle:</a:t>
            </a:r>
          </a:p>
          <a:p>
            <a:endParaRPr lang="de-AT" sz="2400" b="1" dirty="0"/>
          </a:p>
          <a:p>
            <a:pPr marL="342900" indent="-342900"/>
            <a:r>
              <a:rPr lang="de-AT" sz="2400" dirty="0"/>
              <a:t>Werden Quellen richtig und vollständig angegeben?</a:t>
            </a:r>
          </a:p>
          <a:p>
            <a:pPr marL="342900" indent="-342900"/>
            <a:r>
              <a:rPr lang="de-AT" sz="2400" dirty="0"/>
              <a:t>Ist die formale Qualität gegeben? Sind Rechtschreib- oder Tippfehler beinhaltet?</a:t>
            </a:r>
          </a:p>
          <a:p>
            <a:pPr marL="342900" indent="-342900"/>
            <a:r>
              <a:rPr lang="de-AT" sz="2400" dirty="0"/>
              <a:t>Sind weitere gültige Links angegeben?</a:t>
            </a:r>
          </a:p>
          <a:p>
            <a:pPr marL="342900" indent="-342900"/>
            <a:r>
              <a:rPr lang="de-AT" sz="2400" dirty="0"/>
              <a:t>Grundsätzlich ist es sinnvoll, in wichtigen Fragen immer einen Gegencheck zu machen.</a:t>
            </a:r>
          </a:p>
          <a:p>
            <a:endParaRPr lang="de-AT" dirty="0"/>
          </a:p>
        </p:txBody>
      </p:sp>
      <p:sp>
        <p:nvSpPr>
          <p:cNvPr id="4" name="Fußzeilenplatzhalter 3"/>
          <p:cNvSpPr>
            <a:spLocks noGrp="1"/>
          </p:cNvSpPr>
          <p:nvPr>
            <p:ph type="ftr" sz="quarter" idx="11"/>
          </p:nvPr>
        </p:nvSpPr>
        <p:spPr/>
        <p:txBody>
          <a:bodyPr/>
          <a:lstStyle/>
          <a:p>
            <a:r>
              <a:rPr lang="de-AT" dirty="0"/>
              <a:t>4	Diplomarbeiten-bbs.at  2015b,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35</a:t>
            </a:fld>
            <a:endParaRPr lang="de-AT"/>
          </a:p>
        </p:txBody>
      </p:sp>
    </p:spTree>
    <p:extLst>
      <p:ext uri="{BB962C8B-B14F-4D97-AF65-F5344CB8AC3E}">
        <p14:creationId xmlns:p14="http://schemas.microsoft.com/office/powerpoint/2010/main" val="35424530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idx="4294967295"/>
          </p:nvPr>
        </p:nvSpPr>
        <p:spPr>
          <a:xfrm>
            <a:off x="619889" y="764704"/>
            <a:ext cx="6967686" cy="886789"/>
          </a:xfrm>
        </p:spPr>
        <p:txBody>
          <a:bodyPr>
            <a:noAutofit/>
          </a:bodyPr>
          <a:lstStyle/>
          <a:p>
            <a:r>
              <a:rPr lang="de-AT" sz="2800" b="0" dirty="0"/>
              <a:t>Empfehlenswerte Web-Adressen für die Literatursuche</a:t>
            </a:r>
          </a:p>
        </p:txBody>
      </p:sp>
      <p:pic>
        <p:nvPicPr>
          <p:cNvPr id="5" name="Inhaltsplatzhalter 4">
            <a:extLst>
              <a:ext uri="{FF2B5EF4-FFF2-40B4-BE49-F238E27FC236}">
                <a16:creationId xmlns:a16="http://schemas.microsoft.com/office/drawing/2014/main" id="{6F5F7368-B2F3-4116-9530-01025A15BFE0}"/>
              </a:ext>
            </a:extLst>
          </p:cNvPr>
          <p:cNvPicPr>
            <a:picLocks noGrp="1" noChangeAspect="1"/>
          </p:cNvPicPr>
          <p:nvPr>
            <p:ph idx="1"/>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rot="5400000">
            <a:off x="2207568" y="1901394"/>
            <a:ext cx="5678709" cy="4262213"/>
          </a:xfrm>
        </p:spPr>
      </p:pic>
      <p:sp>
        <p:nvSpPr>
          <p:cNvPr id="3" name="Fußzeilenplatzhalter 2"/>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36</a:t>
            </a:fld>
            <a:endParaRPr lang="de-AT"/>
          </a:p>
        </p:txBody>
      </p:sp>
    </p:spTree>
    <p:extLst>
      <p:ext uri="{BB962C8B-B14F-4D97-AF65-F5344CB8AC3E}">
        <p14:creationId xmlns:p14="http://schemas.microsoft.com/office/powerpoint/2010/main" val="2849191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idx="4294967295"/>
          </p:nvPr>
        </p:nvSpPr>
        <p:spPr>
          <a:xfrm>
            <a:off x="619889" y="764704"/>
            <a:ext cx="6967686" cy="886789"/>
          </a:xfrm>
        </p:spPr>
        <p:txBody>
          <a:bodyPr>
            <a:normAutofit fontScale="90000"/>
          </a:bodyPr>
          <a:lstStyle/>
          <a:p>
            <a:r>
              <a:rPr lang="de-AT" dirty="0">
                <a:latin typeface="+mn-lt"/>
              </a:rPr>
              <a:t>Empfehlenswerte Web-Adressen für die Literatursuche</a:t>
            </a:r>
          </a:p>
        </p:txBody>
      </p:sp>
      <p:sp>
        <p:nvSpPr>
          <p:cNvPr id="7" name="Inhaltsplatzhalter 6"/>
          <p:cNvSpPr>
            <a:spLocks noGrp="1"/>
          </p:cNvSpPr>
          <p:nvPr>
            <p:ph idx="1"/>
          </p:nvPr>
        </p:nvSpPr>
        <p:spPr/>
        <p:txBody>
          <a:bodyPr>
            <a:normAutofit/>
          </a:bodyPr>
          <a:lstStyle/>
          <a:p>
            <a:endParaRPr lang="de-AT" sz="2400" dirty="0">
              <a:hlinkClick r:id="rId2"/>
            </a:endParaRPr>
          </a:p>
          <a:p>
            <a:r>
              <a:rPr lang="de-AT" sz="2400" dirty="0">
                <a:hlinkClick r:id="rId2"/>
              </a:rPr>
              <a:t>www.bmnt.gv.at</a:t>
            </a:r>
            <a:r>
              <a:rPr lang="de-AT" sz="2400" dirty="0"/>
              <a:t> (Publikationsdatenbank, Fotoservice ländlicher Raum)</a:t>
            </a:r>
          </a:p>
          <a:p>
            <a:r>
              <a:rPr lang="de-AT" sz="2400" dirty="0">
                <a:hlinkClick r:id="rId3"/>
              </a:rPr>
              <a:t>http://gruener-bericht.at</a:t>
            </a:r>
            <a:endParaRPr lang="de-AT" sz="2400" dirty="0"/>
          </a:p>
          <a:p>
            <a:r>
              <a:rPr lang="de-AT" sz="2400" dirty="0">
                <a:hlinkClick r:id="rId4"/>
              </a:rPr>
              <a:t>http://www.agraroekonomik.at</a:t>
            </a:r>
            <a:endParaRPr lang="de-AT" sz="2400" dirty="0"/>
          </a:p>
          <a:p>
            <a:r>
              <a:rPr lang="de-AT" sz="2400" dirty="0">
                <a:hlinkClick r:id="rId5"/>
              </a:rPr>
              <a:t>http://berggebiete.eu/cm3/de/</a:t>
            </a:r>
            <a:endParaRPr lang="de-AT" sz="2400" dirty="0"/>
          </a:p>
          <a:p>
            <a:r>
              <a:rPr lang="de-AT" sz="2400" dirty="0">
                <a:hlinkClick r:id="rId6"/>
              </a:rPr>
              <a:t>www.boku.ac.at</a:t>
            </a:r>
            <a:endParaRPr lang="de-AT" sz="2400" dirty="0"/>
          </a:p>
          <a:p>
            <a:r>
              <a:rPr lang="de-AT" sz="2400" dirty="0">
                <a:hlinkClick r:id="rId7"/>
              </a:rPr>
              <a:t>http://www.statistik.at</a:t>
            </a:r>
            <a:endParaRPr lang="de-AT" sz="2400" dirty="0"/>
          </a:p>
          <a:p>
            <a:r>
              <a:rPr lang="de-AT" sz="2400" dirty="0">
                <a:hlinkClick r:id="rId8"/>
              </a:rPr>
              <a:t>www.ages.at</a:t>
            </a:r>
            <a:endParaRPr lang="de-AT" sz="2400" dirty="0"/>
          </a:p>
          <a:p>
            <a:endParaRPr lang="de-AT" sz="24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37</a:t>
            </a:fld>
            <a:endParaRPr lang="de-AT"/>
          </a:p>
        </p:txBody>
      </p:sp>
    </p:spTree>
    <p:extLst>
      <p:ext uri="{BB962C8B-B14F-4D97-AF65-F5344CB8AC3E}">
        <p14:creationId xmlns:p14="http://schemas.microsoft.com/office/powerpoint/2010/main" val="783463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idx="4294967295"/>
          </p:nvPr>
        </p:nvSpPr>
        <p:spPr>
          <a:xfrm>
            <a:off x="619889" y="764704"/>
            <a:ext cx="6967686" cy="886789"/>
          </a:xfrm>
        </p:spPr>
        <p:txBody>
          <a:bodyPr>
            <a:normAutofit/>
          </a:bodyPr>
          <a:lstStyle/>
          <a:p>
            <a:r>
              <a:rPr lang="de-AT" dirty="0">
                <a:latin typeface="+mn-lt"/>
              </a:rPr>
              <a:t>Empfehlenswerte Suchmaschinen</a:t>
            </a:r>
          </a:p>
        </p:txBody>
      </p:sp>
      <p:sp>
        <p:nvSpPr>
          <p:cNvPr id="7" name="Inhaltsplatzhalter 6"/>
          <p:cNvSpPr>
            <a:spLocks noGrp="1"/>
          </p:cNvSpPr>
          <p:nvPr>
            <p:ph idx="1"/>
          </p:nvPr>
        </p:nvSpPr>
        <p:spPr/>
        <p:txBody>
          <a:bodyPr>
            <a:normAutofit/>
          </a:bodyPr>
          <a:lstStyle/>
          <a:p>
            <a:endParaRPr lang="de-AT" sz="2800" dirty="0"/>
          </a:p>
          <a:p>
            <a:r>
              <a:rPr lang="de-AT" sz="2800" dirty="0"/>
              <a:t>BASE – Bielefelder Search Engine:</a:t>
            </a:r>
          </a:p>
          <a:p>
            <a:pPr lvl="1"/>
            <a:r>
              <a:rPr lang="de-AT" sz="2000" dirty="0">
                <a:hlinkClick r:id="rId2"/>
              </a:rPr>
              <a:t>https://www.base-search.net</a:t>
            </a:r>
            <a:endParaRPr lang="de-AT" sz="2000" dirty="0"/>
          </a:p>
          <a:p>
            <a:r>
              <a:rPr lang="de-AT" sz="2400" dirty="0"/>
              <a:t>Google Scholar</a:t>
            </a:r>
          </a:p>
          <a:p>
            <a:pPr lvl="1"/>
            <a:r>
              <a:rPr lang="de-AT" sz="2000" dirty="0">
                <a:hlinkClick r:id="rId3"/>
              </a:rPr>
              <a:t>https://scholar.google.de</a:t>
            </a:r>
            <a:endParaRPr lang="de-AT" sz="2000" dirty="0"/>
          </a:p>
          <a:p>
            <a:r>
              <a:rPr lang="de-AT" sz="2400" dirty="0" err="1"/>
              <a:t>Organic</a:t>
            </a:r>
            <a:r>
              <a:rPr lang="de-AT" sz="2400" dirty="0"/>
              <a:t> </a:t>
            </a:r>
            <a:r>
              <a:rPr lang="de-AT" sz="2400" dirty="0" err="1"/>
              <a:t>Eprint</a:t>
            </a:r>
            <a:r>
              <a:rPr lang="de-AT" sz="2400" dirty="0"/>
              <a:t>:</a:t>
            </a:r>
          </a:p>
          <a:p>
            <a:pPr lvl="1"/>
            <a:r>
              <a:rPr lang="de-AT" sz="2000" dirty="0">
                <a:hlinkClick r:id="rId4"/>
              </a:rPr>
              <a:t>http://orgprints.org</a:t>
            </a:r>
            <a:endParaRPr lang="de-AT" sz="2000" dirty="0"/>
          </a:p>
          <a:p>
            <a:r>
              <a:rPr lang="de-AT" sz="2400" dirty="0"/>
              <a:t>Science Research</a:t>
            </a:r>
          </a:p>
          <a:p>
            <a:pPr lvl="1"/>
            <a:r>
              <a:rPr lang="de-AT" sz="2000" dirty="0">
                <a:hlinkClick r:id="rId5"/>
              </a:rPr>
              <a:t>http://www.scienceresearch.com</a:t>
            </a:r>
            <a:endParaRPr lang="de-AT" sz="2000" dirty="0"/>
          </a:p>
          <a:p>
            <a:endParaRPr lang="de-AT" sz="2100" dirty="0"/>
          </a:p>
          <a:p>
            <a:pPr marL="342900" lvl="1" indent="0">
              <a:buNone/>
            </a:pPr>
            <a:endParaRPr lang="de-AT" sz="21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38</a:t>
            </a:fld>
            <a:endParaRPr lang="de-AT"/>
          </a:p>
        </p:txBody>
      </p:sp>
    </p:spTree>
    <p:extLst>
      <p:ext uri="{BB962C8B-B14F-4D97-AF65-F5344CB8AC3E}">
        <p14:creationId xmlns:p14="http://schemas.microsoft.com/office/powerpoint/2010/main" val="2832375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idx="4294967295"/>
          </p:nvPr>
        </p:nvSpPr>
        <p:spPr>
          <a:xfrm>
            <a:off x="619889" y="764704"/>
            <a:ext cx="6967686" cy="886789"/>
          </a:xfrm>
        </p:spPr>
        <p:txBody>
          <a:bodyPr>
            <a:normAutofit/>
          </a:bodyPr>
          <a:lstStyle/>
          <a:p>
            <a:pPr algn="ctr"/>
            <a:endParaRPr lang="de-AT" sz="4800" dirty="0">
              <a:solidFill>
                <a:schemeClr val="tx1"/>
              </a:solidFill>
            </a:endParaRPr>
          </a:p>
        </p:txBody>
      </p:sp>
      <p:sp>
        <p:nvSpPr>
          <p:cNvPr id="5" name="Inhaltsplatzhalter 4">
            <a:extLst>
              <a:ext uri="{FF2B5EF4-FFF2-40B4-BE49-F238E27FC236}">
                <a16:creationId xmlns:a16="http://schemas.microsoft.com/office/drawing/2014/main" id="{3B394B31-775D-4EA0-8BC3-645B07B08016}"/>
              </a:ext>
            </a:extLst>
          </p:cNvPr>
          <p:cNvSpPr>
            <a:spLocks noGrp="1"/>
          </p:cNvSpPr>
          <p:nvPr>
            <p:ph idx="1"/>
          </p:nvPr>
        </p:nvSpPr>
        <p:spPr/>
        <p:txBody>
          <a:bodyPr>
            <a:normAutofit/>
          </a:bodyPr>
          <a:lstStyle/>
          <a:p>
            <a:pPr marL="0" indent="0">
              <a:buNone/>
            </a:pPr>
            <a:endParaRPr lang="de-AT" sz="9600" dirty="0"/>
          </a:p>
          <a:p>
            <a:pPr marL="0" indent="0" algn="ctr">
              <a:buNone/>
            </a:pPr>
            <a:r>
              <a:rPr lang="de-AT" sz="7200" dirty="0"/>
              <a:t>Exposé</a:t>
            </a:r>
            <a:endParaRPr lang="de-AT" sz="6600"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3" name="Foliennummernplatzhalter 2"/>
          <p:cNvSpPr>
            <a:spLocks noGrp="1"/>
          </p:cNvSpPr>
          <p:nvPr>
            <p:ph type="sldNum" sz="quarter" idx="12"/>
          </p:nvPr>
        </p:nvSpPr>
        <p:spPr/>
        <p:txBody>
          <a:bodyPr/>
          <a:lstStyle/>
          <a:p>
            <a:fld id="{01B12179-A94A-410D-B3FE-924BB8A7759E}" type="slidenum">
              <a:rPr lang="de-AT" smtClean="0"/>
              <a:pPr/>
              <a:t>39</a:t>
            </a:fld>
            <a:endParaRPr lang="de-AT"/>
          </a:p>
        </p:txBody>
      </p:sp>
    </p:spTree>
    <p:extLst>
      <p:ext uri="{BB962C8B-B14F-4D97-AF65-F5344CB8AC3E}">
        <p14:creationId xmlns:p14="http://schemas.microsoft.com/office/powerpoint/2010/main" val="1251180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Vorwort</a:t>
            </a:r>
            <a:endParaRPr lang="de-AT" sz="2400" b="1" dirty="0">
              <a:solidFill>
                <a:schemeClr val="tx1"/>
              </a:solidFill>
            </a:endParaRPr>
          </a:p>
        </p:txBody>
      </p:sp>
      <p:sp>
        <p:nvSpPr>
          <p:cNvPr id="14" name="Inhaltsplatzhalter 13">
            <a:extLst>
              <a:ext uri="{FF2B5EF4-FFF2-40B4-BE49-F238E27FC236}">
                <a16:creationId xmlns:a16="http://schemas.microsoft.com/office/drawing/2014/main" id="{05C29C15-C930-4AD4-8FA8-9F2BB48B52CA}"/>
              </a:ext>
            </a:extLst>
          </p:cNvPr>
          <p:cNvSpPr>
            <a:spLocks noGrp="1"/>
          </p:cNvSpPr>
          <p:nvPr>
            <p:ph idx="1"/>
          </p:nvPr>
        </p:nvSpPr>
        <p:spPr/>
        <p:txBody>
          <a:bodyPr/>
          <a:lstStyle/>
          <a:p>
            <a:pPr marL="0" indent="0">
              <a:spcAft>
                <a:spcPts val="1200"/>
              </a:spcAft>
              <a:buNone/>
            </a:pPr>
            <a:r>
              <a:rPr lang="de-AT" sz="2400" dirty="0"/>
              <a:t>Auf den folgenden Seiten wird eine </a:t>
            </a:r>
            <a:r>
              <a:rPr lang="de-AT" sz="2400" b="1" dirty="0"/>
              <a:t>Einführung</a:t>
            </a:r>
            <a:r>
              <a:rPr lang="de-AT" sz="2400" dirty="0"/>
              <a:t> in wissenschaftliches Arbeiten gegeben.</a:t>
            </a:r>
          </a:p>
          <a:p>
            <a:pPr marL="539750" indent="0">
              <a:spcAft>
                <a:spcPts val="1200"/>
              </a:spcAft>
              <a:buNone/>
            </a:pPr>
            <a:r>
              <a:rPr lang="de-AT" sz="2400" dirty="0">
                <a:solidFill>
                  <a:schemeClr val="tx1">
                    <a:lumMod val="95000"/>
                    <a:lumOff val="5000"/>
                  </a:schemeClr>
                </a:solidFill>
              </a:rPr>
              <a:t>Das darin enthaltene Wissen ist notwendig, um </a:t>
            </a:r>
            <a:r>
              <a:rPr lang="de-AT" sz="2400" b="1" dirty="0">
                <a:solidFill>
                  <a:schemeClr val="tx1">
                    <a:lumMod val="95000"/>
                    <a:lumOff val="5000"/>
                  </a:schemeClr>
                </a:solidFill>
              </a:rPr>
              <a:t>selbstständig</a:t>
            </a:r>
            <a:r>
              <a:rPr lang="de-AT" sz="2400" dirty="0">
                <a:solidFill>
                  <a:schemeClr val="tx1">
                    <a:lumMod val="95000"/>
                    <a:lumOff val="5000"/>
                  </a:schemeClr>
                </a:solidFill>
              </a:rPr>
              <a:t> die erste </a:t>
            </a:r>
            <a:r>
              <a:rPr lang="de-AT" sz="2400" b="1" dirty="0">
                <a:solidFill>
                  <a:schemeClr val="tx1">
                    <a:lumMod val="95000"/>
                    <a:lumOff val="5000"/>
                  </a:schemeClr>
                </a:solidFill>
              </a:rPr>
              <a:t>formal korrekte  </a:t>
            </a:r>
            <a:r>
              <a:rPr lang="de-AT" sz="2400" dirty="0">
                <a:solidFill>
                  <a:schemeClr val="tx1">
                    <a:lumMod val="95000"/>
                    <a:lumOff val="5000"/>
                  </a:schemeClr>
                </a:solidFill>
              </a:rPr>
              <a:t>„vorwissenschaftliche“ Diplomarbeit zu verfassen. </a:t>
            </a:r>
          </a:p>
          <a:p>
            <a:pPr marL="1344612" indent="0">
              <a:spcAft>
                <a:spcPts val="1200"/>
              </a:spcAft>
              <a:buNone/>
            </a:pPr>
            <a:r>
              <a:rPr lang="de-AT" sz="2400" dirty="0"/>
              <a:t>Dieses Manual </a:t>
            </a:r>
            <a:r>
              <a:rPr lang="de-AT" sz="2400" b="1" dirty="0"/>
              <a:t>unterstützt </a:t>
            </a:r>
            <a:r>
              <a:rPr lang="de-AT" sz="2400" dirty="0"/>
              <a:t>bei der </a:t>
            </a:r>
            <a:r>
              <a:rPr lang="de-AT" sz="2400" b="1" dirty="0"/>
              <a:t>schrittweisen </a:t>
            </a:r>
            <a:r>
              <a:rPr lang="de-AT" sz="2400" dirty="0"/>
              <a:t>Erstellung einer Diplomarbeit</a:t>
            </a:r>
          </a:p>
          <a:p>
            <a:pPr marL="2422525" indent="0">
              <a:spcAft>
                <a:spcPts val="1200"/>
              </a:spcAft>
              <a:buNone/>
            </a:pPr>
            <a:r>
              <a:rPr lang="de-AT" sz="2400" dirty="0"/>
              <a:t>und soll eine </a:t>
            </a:r>
            <a:r>
              <a:rPr lang="de-AT" sz="2400" b="1" dirty="0"/>
              <a:t>zeitliche</a:t>
            </a:r>
            <a:r>
              <a:rPr lang="de-AT" sz="2400" dirty="0"/>
              <a:t> und </a:t>
            </a:r>
            <a:r>
              <a:rPr lang="de-AT" sz="2400" b="1" dirty="0"/>
              <a:t>formale</a:t>
            </a:r>
            <a:r>
              <a:rPr lang="de-AT" sz="2400" dirty="0"/>
              <a:t> Orientierung bieten.</a:t>
            </a:r>
          </a:p>
          <a:p>
            <a:endParaRPr lang="de-AT" dirty="0"/>
          </a:p>
        </p:txBody>
      </p:sp>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4</a:t>
            </a:fld>
            <a:endParaRPr lang="de-AT" dirty="0"/>
          </a:p>
        </p:txBody>
      </p:sp>
      <p:cxnSp>
        <p:nvCxnSpPr>
          <p:cNvPr id="4" name="Gerade Verbindung 3"/>
          <p:cNvCxnSpPr>
            <a:cxnSpLocks/>
          </p:cNvCxnSpPr>
          <p:nvPr/>
        </p:nvCxnSpPr>
        <p:spPr>
          <a:xfrm>
            <a:off x="1187624" y="2636912"/>
            <a:ext cx="0" cy="1224136"/>
          </a:xfrm>
          <a:prstGeom prst="line">
            <a:avLst/>
          </a:prstGeom>
          <a:ln w="508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flipH="1">
            <a:off x="1187624" y="3861048"/>
            <a:ext cx="792088" cy="0"/>
          </a:xfrm>
          <a:prstGeom prst="line">
            <a:avLst/>
          </a:prstGeom>
          <a:ln w="508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979712" y="3861048"/>
            <a:ext cx="0" cy="980728"/>
          </a:xfrm>
          <a:prstGeom prst="line">
            <a:avLst/>
          </a:prstGeom>
          <a:ln w="508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flipH="1">
            <a:off x="1979711" y="4841776"/>
            <a:ext cx="1008113" cy="0"/>
          </a:xfrm>
          <a:prstGeom prst="line">
            <a:avLst/>
          </a:prstGeom>
          <a:ln w="508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a:off x="2987824" y="4841776"/>
            <a:ext cx="0" cy="1073830"/>
          </a:xfrm>
          <a:prstGeom prst="line">
            <a:avLst/>
          </a:prstGeom>
          <a:ln w="508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p:nvCxnSpPr>
        <p:spPr>
          <a:xfrm flipH="1">
            <a:off x="539552" y="2636912"/>
            <a:ext cx="648072" cy="0"/>
          </a:xfrm>
          <a:prstGeom prst="line">
            <a:avLst/>
          </a:prstGeom>
          <a:ln w="508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34856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pPr>
              <a:lnSpc>
                <a:spcPct val="80000"/>
              </a:lnSpc>
            </a:pPr>
            <a:r>
              <a:rPr lang="de-AT" altLang="de-DE" sz="2400" b="1" dirty="0">
                <a:solidFill>
                  <a:schemeClr val="tx1"/>
                </a:solidFill>
              </a:rPr>
              <a:t>Wozu dient ein Exposé?</a:t>
            </a:r>
            <a:endParaRPr lang="de-AT" sz="2400" b="1" dirty="0">
              <a:solidFill>
                <a:schemeClr val="tx1"/>
              </a:solidFill>
            </a:endParaRPr>
          </a:p>
        </p:txBody>
      </p:sp>
      <p:sp>
        <p:nvSpPr>
          <p:cNvPr id="5" name="Inhaltsplatzhalter 4">
            <a:extLst>
              <a:ext uri="{FF2B5EF4-FFF2-40B4-BE49-F238E27FC236}">
                <a16:creationId xmlns:a16="http://schemas.microsoft.com/office/drawing/2014/main" id="{5A766C9F-3587-4994-9BCA-CD8B6B6792B1}"/>
              </a:ext>
            </a:extLst>
          </p:cNvPr>
          <p:cNvSpPr>
            <a:spLocks noGrp="1"/>
          </p:cNvSpPr>
          <p:nvPr>
            <p:ph idx="1"/>
          </p:nvPr>
        </p:nvSpPr>
        <p:spPr/>
        <p:txBody>
          <a:bodyPr/>
          <a:lstStyle/>
          <a:p>
            <a:pPr marL="723900" indent="-368300">
              <a:lnSpc>
                <a:spcPct val="80000"/>
              </a:lnSpc>
              <a:buFont typeface="Wingdings" panose="05000000000000000000" pitchFamily="2" charset="2"/>
              <a:buChar char="Ø"/>
            </a:pPr>
            <a:endParaRPr lang="de-AT" altLang="de-DE" sz="2000" dirty="0">
              <a:solidFill>
                <a:schemeClr val="tx1">
                  <a:lumMod val="75000"/>
                  <a:lumOff val="25000"/>
                </a:schemeClr>
              </a:solidFill>
            </a:endParaRPr>
          </a:p>
          <a:p>
            <a:pPr marL="723900" indent="-368300">
              <a:lnSpc>
                <a:spcPct val="80000"/>
              </a:lnSpc>
              <a:buFont typeface="Wingdings" panose="05000000000000000000" pitchFamily="2" charset="2"/>
              <a:buChar char="Ø"/>
            </a:pPr>
            <a:r>
              <a:rPr lang="de-AT" altLang="de-DE" sz="2000" dirty="0"/>
              <a:t>Das Exposé stellt die kurzgefasste Darstellung der theoretischen und wissenschaftlichen Grundlagen zum ausgewählten Forschungsthema dar. </a:t>
            </a:r>
            <a:br>
              <a:rPr lang="de-AT" altLang="de-DE" sz="2000" dirty="0"/>
            </a:br>
            <a:endParaRPr lang="de-AT" altLang="de-DE" sz="2000" dirty="0"/>
          </a:p>
          <a:p>
            <a:pPr marL="723900" indent="-368300">
              <a:lnSpc>
                <a:spcPct val="80000"/>
              </a:lnSpc>
              <a:buFont typeface="Wingdings" panose="05000000000000000000" pitchFamily="2" charset="2"/>
              <a:buChar char="Ø"/>
            </a:pPr>
            <a:r>
              <a:rPr lang="de-AT" altLang="de-DE" sz="2000" dirty="0"/>
              <a:t>Es hilft die Fragestellung der Arbeit zu entwickeln, und den Rahmen der Arbeit einzugrenzen.  </a:t>
            </a:r>
            <a:br>
              <a:rPr lang="de-AT" altLang="de-DE" sz="2000" dirty="0"/>
            </a:br>
            <a:endParaRPr lang="de-AT" altLang="de-DE" sz="2000" dirty="0"/>
          </a:p>
          <a:p>
            <a:pPr marL="723900" indent="-368300">
              <a:lnSpc>
                <a:spcPct val="80000"/>
              </a:lnSpc>
              <a:buFont typeface="Wingdings" panose="05000000000000000000" pitchFamily="2" charset="2"/>
              <a:buChar char="Ø"/>
            </a:pPr>
            <a:r>
              <a:rPr lang="de-AT" altLang="de-DE" sz="2000" dirty="0"/>
              <a:t>Mögliche Schwierigkeiten bei der Bearbeitung können frühzeitig erkannt und beseitigt werden.</a:t>
            </a:r>
            <a:br>
              <a:rPr lang="de-AT" altLang="de-DE" sz="2000" dirty="0"/>
            </a:br>
            <a:endParaRPr lang="de-AT" altLang="de-DE" sz="2000" dirty="0"/>
          </a:p>
          <a:p>
            <a:pPr marL="723900" indent="-368300">
              <a:lnSpc>
                <a:spcPct val="80000"/>
              </a:lnSpc>
              <a:buFont typeface="Wingdings" panose="05000000000000000000" pitchFamily="2" charset="2"/>
              <a:buChar char="Ø"/>
            </a:pPr>
            <a:r>
              <a:rPr lang="de-AT" altLang="de-DE" sz="2000" dirty="0"/>
              <a:t>Der Betreuung der Arbeit wird verdeutlicht, was Sie vorhaben und wie Sie vorzugehen beabsichtigen. </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40</a:t>
            </a:fld>
            <a:endParaRPr lang="de-AT"/>
          </a:p>
        </p:txBody>
      </p:sp>
    </p:spTree>
    <p:extLst>
      <p:ext uri="{BB962C8B-B14F-4D97-AF65-F5344CB8AC3E}">
        <p14:creationId xmlns:p14="http://schemas.microsoft.com/office/powerpoint/2010/main" val="4950160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pPr>
              <a:lnSpc>
                <a:spcPct val="80000"/>
              </a:lnSpc>
            </a:pPr>
            <a:r>
              <a:rPr lang="de-AT" altLang="de-DE" sz="2400" b="1" dirty="0">
                <a:solidFill>
                  <a:schemeClr val="tx1"/>
                </a:solidFill>
              </a:rPr>
              <a:t>Wozu dient ein Exposé?</a:t>
            </a:r>
            <a:endParaRPr lang="de-AT" sz="2400" b="1" dirty="0">
              <a:solidFill>
                <a:schemeClr val="tx1"/>
              </a:solidFill>
            </a:endParaRPr>
          </a:p>
        </p:txBody>
      </p:sp>
      <p:sp>
        <p:nvSpPr>
          <p:cNvPr id="5" name="Inhaltsplatzhalter 4">
            <a:extLst>
              <a:ext uri="{FF2B5EF4-FFF2-40B4-BE49-F238E27FC236}">
                <a16:creationId xmlns:a16="http://schemas.microsoft.com/office/drawing/2014/main" id="{90D13B68-BB72-4792-9DD3-9C1D9FA2DC56}"/>
              </a:ext>
            </a:extLst>
          </p:cNvPr>
          <p:cNvSpPr>
            <a:spLocks noGrp="1"/>
          </p:cNvSpPr>
          <p:nvPr>
            <p:ph idx="1"/>
          </p:nvPr>
        </p:nvSpPr>
        <p:spPr/>
        <p:txBody>
          <a:bodyPr/>
          <a:lstStyle/>
          <a:p>
            <a:pPr>
              <a:lnSpc>
                <a:spcPct val="80000"/>
              </a:lnSpc>
            </a:pPr>
            <a:endParaRPr lang="de-AT" altLang="de-DE" sz="1100" b="1" dirty="0"/>
          </a:p>
          <a:p>
            <a:pPr>
              <a:lnSpc>
                <a:spcPct val="80000"/>
              </a:lnSpc>
            </a:pPr>
            <a:endParaRPr lang="de-AT" altLang="de-DE" sz="1100" dirty="0"/>
          </a:p>
          <a:p>
            <a:pPr marL="723900" indent="-368300">
              <a:lnSpc>
                <a:spcPct val="80000"/>
              </a:lnSpc>
              <a:buFont typeface="Wingdings" panose="05000000000000000000" pitchFamily="2" charset="2"/>
              <a:buChar char="Ø"/>
            </a:pPr>
            <a:r>
              <a:rPr lang="de-AT" altLang="de-DE" sz="2000" dirty="0"/>
              <a:t>Es stellt eine nützliche Grundlage für folgende Beratungsgespräche dar.</a:t>
            </a:r>
            <a:br>
              <a:rPr lang="de-AT" altLang="de-DE" sz="2000" dirty="0"/>
            </a:br>
            <a:endParaRPr lang="de-AT" altLang="de-DE" sz="2000" dirty="0"/>
          </a:p>
          <a:p>
            <a:pPr marL="723900" indent="-368300">
              <a:lnSpc>
                <a:spcPct val="80000"/>
              </a:lnSpc>
              <a:buFont typeface="Wingdings" panose="05000000000000000000" pitchFamily="2" charset="2"/>
              <a:buChar char="Ø"/>
            </a:pPr>
            <a:r>
              <a:rPr lang="de-AT" altLang="de-DE" sz="2000" dirty="0"/>
              <a:t>Mit Hilfe des Exposés soll Klarheit über die eigenen Ziele und Möglichkeiten geschaffen werden.</a:t>
            </a:r>
            <a:br>
              <a:rPr lang="de-AT" altLang="de-DE" sz="2000" dirty="0"/>
            </a:br>
            <a:endParaRPr lang="de-AT" altLang="de-DE" sz="2000" dirty="0"/>
          </a:p>
          <a:p>
            <a:pPr marL="723900" indent="-368300">
              <a:lnSpc>
                <a:spcPct val="80000"/>
              </a:lnSpc>
              <a:buFont typeface="Wingdings" panose="05000000000000000000" pitchFamily="2" charset="2"/>
              <a:buChar char="Ø"/>
            </a:pPr>
            <a:r>
              <a:rPr lang="de-AT" altLang="de-DE" sz="2000" dirty="0"/>
              <a:t>Das Exposé kann abschnittsweise für die eigentliche Arbeit verwendet werden und stellt einen </a:t>
            </a:r>
            <a:r>
              <a:rPr lang="de-AT" altLang="de-DE" sz="2000" dirty="0">
                <a:solidFill>
                  <a:srgbClr val="FF0000"/>
                </a:solidFill>
              </a:rPr>
              <a:t>roten Faden </a:t>
            </a:r>
            <a:r>
              <a:rPr lang="de-AT" altLang="de-DE" sz="2000" dirty="0"/>
              <a:t>dar (z.B. vorläufiges Inhaltsverzeichnis).</a:t>
            </a:r>
            <a:br>
              <a:rPr lang="de-AT" altLang="de-DE" sz="2000" dirty="0"/>
            </a:br>
            <a:endParaRPr lang="de-AT" altLang="de-DE" sz="2000" dirty="0"/>
          </a:p>
          <a:p>
            <a:pPr marL="723900" indent="-368300">
              <a:lnSpc>
                <a:spcPct val="80000"/>
              </a:lnSpc>
              <a:buFont typeface="Wingdings" panose="05000000000000000000" pitchFamily="2" charset="2"/>
              <a:buChar char="Ø"/>
            </a:pPr>
            <a:r>
              <a:rPr lang="de-AT" altLang="de-DE" sz="2000" dirty="0"/>
              <a:t>Der Sinn des Exposés liegt darin, dass es zu einer verbindlichen Festlegung auf die spezifische inhaltliche, methodische und strukturelle Anlage der geplanten Arbeit kommt.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41</a:t>
            </a:fld>
            <a:endParaRPr lang="de-AT"/>
          </a:p>
        </p:txBody>
      </p:sp>
    </p:spTree>
    <p:extLst>
      <p:ext uri="{BB962C8B-B14F-4D97-AF65-F5344CB8AC3E}">
        <p14:creationId xmlns:p14="http://schemas.microsoft.com/office/powerpoint/2010/main" val="9485128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altLang="de-DE" sz="2400" b="1" dirty="0">
                <a:solidFill>
                  <a:schemeClr val="tx1"/>
                </a:solidFill>
              </a:rPr>
              <a:t>Wann und warum wird ein Exposé verfasst?</a:t>
            </a:r>
            <a:endParaRPr lang="de-AT" sz="2400" b="1" dirty="0">
              <a:solidFill>
                <a:schemeClr val="tx1"/>
              </a:solidFill>
            </a:endParaRPr>
          </a:p>
        </p:txBody>
      </p:sp>
      <p:sp>
        <p:nvSpPr>
          <p:cNvPr id="5" name="Inhaltsplatzhalter 4">
            <a:extLst>
              <a:ext uri="{FF2B5EF4-FFF2-40B4-BE49-F238E27FC236}">
                <a16:creationId xmlns:a16="http://schemas.microsoft.com/office/drawing/2014/main" id="{4081DFC1-C292-4B51-AB08-83FA16D213DC}"/>
              </a:ext>
            </a:extLst>
          </p:cNvPr>
          <p:cNvSpPr>
            <a:spLocks noGrp="1"/>
          </p:cNvSpPr>
          <p:nvPr>
            <p:ph idx="1"/>
          </p:nvPr>
        </p:nvSpPr>
        <p:spPr/>
        <p:txBody>
          <a:bodyPr/>
          <a:lstStyle/>
          <a:p>
            <a:pPr marL="355600" indent="368300">
              <a:lnSpc>
                <a:spcPct val="80000"/>
              </a:lnSpc>
            </a:pPr>
            <a:endParaRPr lang="de-AT" altLang="de-DE" sz="1100" dirty="0"/>
          </a:p>
          <a:p>
            <a:pPr marL="723900" indent="-368300">
              <a:lnSpc>
                <a:spcPct val="80000"/>
              </a:lnSpc>
              <a:buFont typeface="Wingdings" panose="05000000000000000000" pitchFamily="2" charset="2"/>
              <a:buChar char="Ø"/>
            </a:pPr>
            <a:r>
              <a:rPr lang="de-AT" altLang="de-DE" sz="2000" dirty="0"/>
              <a:t>Nach der ersten Orientierung, der Themenfindung und Präzisierung einer Forschungsfrage am Ende der  Orientierungs- und Planungsphase wird das Exposé verfasst.</a:t>
            </a:r>
          </a:p>
          <a:p>
            <a:pPr marL="723900" indent="-368300">
              <a:lnSpc>
                <a:spcPct val="80000"/>
              </a:lnSpc>
            </a:pPr>
            <a:endParaRPr lang="de-AT" altLang="de-DE" sz="2000" dirty="0"/>
          </a:p>
          <a:p>
            <a:pPr marL="723900" indent="-368300">
              <a:lnSpc>
                <a:spcPct val="80000"/>
              </a:lnSpc>
              <a:buFont typeface="Wingdings" panose="05000000000000000000" pitchFamily="2" charset="2"/>
              <a:buChar char="Ø"/>
            </a:pPr>
            <a:r>
              <a:rPr lang="de-AT" altLang="de-DE" sz="2000" dirty="0"/>
              <a:t>Das Exposé dient als Hilfsmittel zur Beurteilung, ob das Vorhaben in der beabsichtigten Form umsetzbar ist oder einer Modifikation bedarf.</a:t>
            </a:r>
          </a:p>
          <a:p>
            <a:pPr marL="723900" indent="-368300">
              <a:lnSpc>
                <a:spcPct val="80000"/>
              </a:lnSpc>
            </a:pPr>
            <a:endParaRPr lang="de-AT" altLang="de-DE" sz="2000" dirty="0"/>
          </a:p>
          <a:p>
            <a:pPr marL="723900" indent="-368300">
              <a:lnSpc>
                <a:spcPct val="80000"/>
              </a:lnSpc>
              <a:buFont typeface="Wingdings" panose="05000000000000000000" pitchFamily="2" charset="2"/>
              <a:buChar char="Ø"/>
            </a:pPr>
            <a:r>
              <a:rPr lang="de-AT" altLang="de-DE" sz="2000" dirty="0"/>
              <a:t>Die Ausführung des Exposés lässt darauf schließen, wie sehr Sie sich mit dem Thema auseinandergesetzt haben. Inhalt und Qualität fließen in die Benotung der Diplomarbeit ein.</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42</a:t>
            </a:fld>
            <a:endParaRPr lang="de-AT"/>
          </a:p>
        </p:txBody>
      </p:sp>
    </p:spTree>
    <p:extLst>
      <p:ext uri="{BB962C8B-B14F-4D97-AF65-F5344CB8AC3E}">
        <p14:creationId xmlns:p14="http://schemas.microsoft.com/office/powerpoint/2010/main" val="34104778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altLang="de-DE" sz="2400" b="1" dirty="0">
                <a:solidFill>
                  <a:schemeClr val="tx1"/>
                </a:solidFill>
              </a:rPr>
              <a:t>Wann und warum wird ein Exposé verfasst?</a:t>
            </a:r>
            <a:endParaRPr lang="de-AT" sz="2400" b="1" dirty="0">
              <a:solidFill>
                <a:schemeClr val="tx1"/>
              </a:solidFill>
            </a:endParaRPr>
          </a:p>
        </p:txBody>
      </p:sp>
      <p:sp>
        <p:nvSpPr>
          <p:cNvPr id="5" name="Inhaltsplatzhalter 4">
            <a:extLst>
              <a:ext uri="{FF2B5EF4-FFF2-40B4-BE49-F238E27FC236}">
                <a16:creationId xmlns:a16="http://schemas.microsoft.com/office/drawing/2014/main" id="{16D1FF98-0EAE-4432-BF3F-59154C29F036}"/>
              </a:ext>
            </a:extLst>
          </p:cNvPr>
          <p:cNvSpPr>
            <a:spLocks noGrp="1"/>
          </p:cNvSpPr>
          <p:nvPr>
            <p:ph idx="1"/>
          </p:nvPr>
        </p:nvSpPr>
        <p:spPr/>
        <p:txBody>
          <a:bodyPr/>
          <a:lstStyle/>
          <a:p>
            <a:pPr marL="723900" indent="-368300">
              <a:lnSpc>
                <a:spcPct val="80000"/>
              </a:lnSpc>
            </a:pPr>
            <a:endParaRPr lang="de-AT" altLang="de-DE" sz="2000" dirty="0">
              <a:solidFill>
                <a:schemeClr val="tx1">
                  <a:lumMod val="75000"/>
                  <a:lumOff val="25000"/>
                </a:schemeClr>
              </a:solidFill>
            </a:endParaRPr>
          </a:p>
          <a:p>
            <a:pPr marL="723900" indent="-368300">
              <a:lnSpc>
                <a:spcPct val="80000"/>
              </a:lnSpc>
              <a:buFont typeface="Wingdings" panose="05000000000000000000" pitchFamily="2" charset="2"/>
              <a:buChar char="Ø"/>
            </a:pPr>
            <a:r>
              <a:rPr lang="de-AT" altLang="de-DE" sz="2400" dirty="0"/>
              <a:t>Wenn die Betreuung bei der Durchsicht des Exposés den Eindruck hat, dass es sich um ein gut durchdachtes und realistisches Forschungsvorhaben handelt, werden Sie eine fixe Zusage für die Betreuung dieses erhalten.  </a:t>
            </a:r>
            <a:br>
              <a:rPr lang="de-AT" altLang="de-DE" sz="2400" dirty="0"/>
            </a:br>
            <a:endParaRPr lang="de-AT" altLang="de-DE" sz="2400" dirty="0"/>
          </a:p>
          <a:p>
            <a:pPr marL="723900" indent="-368300">
              <a:lnSpc>
                <a:spcPct val="80000"/>
              </a:lnSpc>
              <a:buFont typeface="Wingdings" panose="05000000000000000000" pitchFamily="2" charset="2"/>
              <a:buChar char="Ø"/>
            </a:pPr>
            <a:r>
              <a:rPr lang="de-AT" sz="2400" dirty="0"/>
              <a:t>In weiterer Folge wird mit Hilfe des Exposés das „Antragsformular Diplomarbeit“ ausgefüllt und der Schulbehörde vorgelegt.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43</a:t>
            </a:fld>
            <a:endParaRPr lang="de-AT"/>
          </a:p>
        </p:txBody>
      </p:sp>
    </p:spTree>
    <p:extLst>
      <p:ext uri="{BB962C8B-B14F-4D97-AF65-F5344CB8AC3E}">
        <p14:creationId xmlns:p14="http://schemas.microsoft.com/office/powerpoint/2010/main" val="3708137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altLang="de-DE" sz="2400" b="1" dirty="0">
                <a:solidFill>
                  <a:schemeClr val="tx1"/>
                </a:solidFill>
              </a:rPr>
              <a:t>Struktur</a:t>
            </a:r>
            <a:endParaRPr lang="de-AT" sz="2400" b="1" dirty="0">
              <a:solidFill>
                <a:schemeClr val="tx1"/>
              </a:solidFill>
            </a:endParaRPr>
          </a:p>
        </p:txBody>
      </p:sp>
      <p:sp>
        <p:nvSpPr>
          <p:cNvPr id="5" name="Inhaltsplatzhalter 4">
            <a:extLst>
              <a:ext uri="{FF2B5EF4-FFF2-40B4-BE49-F238E27FC236}">
                <a16:creationId xmlns:a16="http://schemas.microsoft.com/office/drawing/2014/main" id="{0509F101-4EBD-47C7-8D86-48E81B56F829}"/>
              </a:ext>
            </a:extLst>
          </p:cNvPr>
          <p:cNvSpPr>
            <a:spLocks noGrp="1"/>
          </p:cNvSpPr>
          <p:nvPr>
            <p:ph idx="1"/>
          </p:nvPr>
        </p:nvSpPr>
        <p:spPr/>
        <p:txBody>
          <a:bodyPr>
            <a:normAutofit fontScale="85000" lnSpcReduction="10000"/>
          </a:bodyPr>
          <a:lstStyle/>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Thema (max. 200 Zeichen)*(Erforderlich)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Verantwortliche/r Schüler/in*(Erforderlich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Individuelle Themenstellung des verantwortlichen Schülers / der verantwortlichen Schülerin (max. 200 Zeichen)*(Erforderlich)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Beteiligte SchülerInnen</a:t>
            </a:r>
            <a:r>
              <a:rPr lang="de-AT" sz="1800" kern="100" dirty="0">
                <a:latin typeface="Aptos" panose="020B0004020202020204" pitchFamily="34" charset="0"/>
                <a:ea typeface="Aptos" panose="020B0004020202020204" pitchFamily="34" charset="0"/>
                <a:cs typeface="Times New Roman" panose="02020603050405020304" pitchFamily="18" charset="0"/>
              </a:rPr>
              <a:t> -</a:t>
            </a:r>
            <a:r>
              <a:rPr lang="de-AT" sz="1800" kern="100" dirty="0">
                <a:effectLst/>
                <a:latin typeface="Calibri" panose="020F0502020204030204" pitchFamily="34" charset="0"/>
                <a:ea typeface="Aptos" panose="020B0004020202020204" pitchFamily="34" charset="0"/>
                <a:cs typeface="Times New Roman" panose="02020603050405020304" pitchFamily="18" charset="0"/>
              </a:rPr>
              <a:t>Individuelle Themenstellung der Kandidatin/des Kandidaten (Teilthemen)</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Ausgangslage (max. 400 Zeichen)*(Erforderlich)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Untersuchungsanliegen der individuellen Themenstellungen (max. 2400 Zeichen)*(Erforderlich)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Zielsetzung (max. 400 Zeichen)*(Erforderlich)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Geplantes Ergebnis der individuellen Themenstellungen (max. 2400 Zeichen)*(Erforderlich)</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Meilensteine (mind. 6 ohne Beginn und Abgabe)</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Datenerhebungsmethode</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Font typeface="Symbol" panose="05050102010706020507" pitchFamily="18" charset="2"/>
              <a:buChar char=""/>
            </a:pPr>
            <a:r>
              <a:rPr lang="de-AT" sz="1800" kern="100" dirty="0">
                <a:effectLst/>
                <a:latin typeface="Calibri" panose="020F0502020204030204" pitchFamily="34" charset="0"/>
                <a:ea typeface="Aptos" panose="020B0004020202020204" pitchFamily="34" charset="0"/>
                <a:cs typeface="Times New Roman" panose="02020603050405020304" pitchFamily="18" charset="0"/>
              </a:rPr>
              <a:t>Gesichtete Literatur</a:t>
            </a:r>
            <a:endParaRPr lang="de-AT"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44</a:t>
            </a:fld>
            <a:endParaRPr lang="de-AT"/>
          </a:p>
        </p:txBody>
      </p:sp>
    </p:spTree>
    <p:extLst>
      <p:ext uri="{BB962C8B-B14F-4D97-AF65-F5344CB8AC3E}">
        <p14:creationId xmlns:p14="http://schemas.microsoft.com/office/powerpoint/2010/main" val="32758999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sz="2400" b="1" dirty="0">
                <a:solidFill>
                  <a:schemeClr val="tx1"/>
                </a:solidFill>
              </a:rPr>
              <a:t>Inhalt</a:t>
            </a:r>
          </a:p>
        </p:txBody>
      </p:sp>
      <p:sp>
        <p:nvSpPr>
          <p:cNvPr id="5" name="Inhaltsplatzhalter 4">
            <a:extLst>
              <a:ext uri="{FF2B5EF4-FFF2-40B4-BE49-F238E27FC236}">
                <a16:creationId xmlns:a16="http://schemas.microsoft.com/office/drawing/2014/main" id="{95E73A1F-6FAD-4653-93F9-583D8E20702C}"/>
              </a:ext>
            </a:extLst>
          </p:cNvPr>
          <p:cNvSpPr>
            <a:spLocks noGrp="1"/>
          </p:cNvSpPr>
          <p:nvPr>
            <p:ph idx="1"/>
          </p:nvPr>
        </p:nvSpPr>
        <p:spPr/>
        <p:txBody>
          <a:bodyPr>
            <a:normAutofit/>
          </a:bodyPr>
          <a:lstStyle/>
          <a:p>
            <a:pPr marL="723900" indent="-368300">
              <a:lnSpc>
                <a:spcPct val="80000"/>
              </a:lnSpc>
              <a:buFont typeface="+mj-lt"/>
              <a:buAutoNum type="arabicPeriod"/>
            </a:pPr>
            <a:r>
              <a:rPr lang="de-AT" altLang="de-DE" sz="2400" dirty="0"/>
              <a:t>klare </a:t>
            </a:r>
            <a:r>
              <a:rPr lang="de-AT" altLang="de-DE" sz="2400" b="1" dirty="0"/>
              <a:t>Formulierung</a:t>
            </a:r>
            <a:r>
              <a:rPr lang="de-AT" altLang="de-DE" sz="2400" dirty="0"/>
              <a:t> und </a:t>
            </a:r>
            <a:r>
              <a:rPr lang="de-AT" altLang="de-DE" sz="2400" b="1" dirty="0"/>
              <a:t>Begründung</a:t>
            </a:r>
            <a:r>
              <a:rPr lang="de-AT" altLang="de-DE" sz="2400" dirty="0"/>
              <a:t> des eigenen Forschungsanliegens (Motivation, Aktualität des Themas, was wollen Sie herausfinden?)</a:t>
            </a:r>
            <a:br>
              <a:rPr lang="de-AT" altLang="de-DE" sz="2400" dirty="0"/>
            </a:br>
            <a:endParaRPr lang="de-AT" altLang="de-DE" sz="2400" dirty="0"/>
          </a:p>
          <a:p>
            <a:pPr marL="723900" indent="-368300">
              <a:lnSpc>
                <a:spcPct val="80000"/>
              </a:lnSpc>
              <a:buFont typeface="+mj-lt"/>
              <a:buAutoNum type="arabicPeriod"/>
            </a:pPr>
            <a:r>
              <a:rPr lang="de-AT" altLang="de-DE" sz="2400" dirty="0"/>
              <a:t>Einbettung des Forschungsinteresses in den aktuellen Forschungsstand sowie in die relevanten theoretischen Kontexte der Wissenschaft (bisherige Recherche – vorläufige Erkenntnisse) </a:t>
            </a:r>
            <a:br>
              <a:rPr lang="de-AT" altLang="de-DE" sz="2400" dirty="0"/>
            </a:br>
            <a:endParaRPr lang="de-AT" altLang="de-DE" sz="2400" dirty="0"/>
          </a:p>
          <a:p>
            <a:pPr marL="723900" indent="-368300">
              <a:lnSpc>
                <a:spcPct val="80000"/>
              </a:lnSpc>
              <a:buFont typeface="+mj-lt"/>
              <a:buAutoNum type="arabicPeriod"/>
            </a:pPr>
            <a:r>
              <a:rPr lang="de-AT" altLang="de-DE" sz="2400" dirty="0"/>
              <a:t>Präzisierung des eigenen Vorgehens in Form von Forschungsfrage(n)</a:t>
            </a:r>
            <a:br>
              <a:rPr lang="de-AT" altLang="de-DE" sz="2400" dirty="0"/>
            </a:br>
            <a:endParaRPr lang="de-AT" altLang="de-DE" sz="2400" dirty="0"/>
          </a:p>
          <a:p>
            <a:pPr marL="723900" indent="-368300">
              <a:lnSpc>
                <a:spcPct val="80000"/>
              </a:lnSpc>
              <a:buFont typeface="+mj-lt"/>
              <a:buAutoNum type="arabicPeriod"/>
            </a:pPr>
            <a:r>
              <a:rPr lang="de-AT" altLang="de-DE" sz="2400" dirty="0"/>
              <a:t>Beschreibung der methodischen Vorgehensweise (wie werden die Daten analysiert)</a:t>
            </a:r>
            <a:endParaRPr lang="de-AT" sz="2400"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45</a:t>
            </a:fld>
            <a:endParaRPr lang="de-AT"/>
          </a:p>
        </p:txBody>
      </p:sp>
    </p:spTree>
    <p:extLst>
      <p:ext uri="{BB962C8B-B14F-4D97-AF65-F5344CB8AC3E}">
        <p14:creationId xmlns:p14="http://schemas.microsoft.com/office/powerpoint/2010/main" val="15419434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sz="2400" b="1" dirty="0">
                <a:solidFill>
                  <a:schemeClr val="tx1"/>
                </a:solidFill>
              </a:rPr>
              <a:t>Inhalt</a:t>
            </a:r>
          </a:p>
        </p:txBody>
      </p:sp>
      <p:sp>
        <p:nvSpPr>
          <p:cNvPr id="5" name="Inhaltsplatzhalter 4">
            <a:extLst>
              <a:ext uri="{FF2B5EF4-FFF2-40B4-BE49-F238E27FC236}">
                <a16:creationId xmlns:a16="http://schemas.microsoft.com/office/drawing/2014/main" id="{74E02DA4-4278-41D5-AB5F-FFB85A89FBC1}"/>
              </a:ext>
            </a:extLst>
          </p:cNvPr>
          <p:cNvSpPr>
            <a:spLocks noGrp="1"/>
          </p:cNvSpPr>
          <p:nvPr>
            <p:ph idx="1"/>
          </p:nvPr>
        </p:nvSpPr>
        <p:spPr/>
        <p:txBody>
          <a:bodyPr/>
          <a:lstStyle/>
          <a:p>
            <a:pPr marL="812800" indent="-457200">
              <a:lnSpc>
                <a:spcPct val="80000"/>
              </a:lnSpc>
              <a:buFont typeface="+mj-lt"/>
              <a:buAutoNum type="arabicPeriod" startAt="5"/>
            </a:pPr>
            <a:r>
              <a:rPr lang="de-AT" altLang="de-DE" sz="2400" dirty="0"/>
              <a:t>bei empirischen Arbeiten: </a:t>
            </a:r>
            <a:br>
              <a:rPr lang="de-AT" altLang="de-DE" sz="2800" b="1" dirty="0"/>
            </a:br>
            <a:endParaRPr lang="de-AT" altLang="de-DE" sz="2800" b="1" dirty="0"/>
          </a:p>
          <a:p>
            <a:pPr marL="1270000" lvl="1" indent="-457200">
              <a:lnSpc>
                <a:spcPct val="80000"/>
              </a:lnSpc>
            </a:pPr>
            <a:r>
              <a:rPr lang="de-AT" altLang="de-DE" sz="2400" dirty="0"/>
              <a:t>eindeutige Beschreibung des Materials das Sie erheben und/oder analysieren wollen </a:t>
            </a:r>
            <a:br>
              <a:rPr lang="de-AT" altLang="de-DE" sz="2400" dirty="0"/>
            </a:br>
            <a:endParaRPr lang="de-AT" altLang="de-DE" sz="2400" dirty="0"/>
          </a:p>
          <a:p>
            <a:pPr marL="1270000" lvl="1" indent="-457200">
              <a:lnSpc>
                <a:spcPct val="80000"/>
              </a:lnSpc>
            </a:pPr>
            <a:r>
              <a:rPr lang="de-AT" altLang="de-DE" sz="2400" dirty="0"/>
              <a:t>Beschreiben Sie so konkret wie in diesem frühen Stadium möglich, auf welchen Wegen Sie Erkenntnisse (Daten)sammeln </a:t>
            </a:r>
            <a:br>
              <a:rPr lang="de-AT" altLang="de-DE" sz="2400" dirty="0"/>
            </a:br>
            <a:endParaRPr lang="de-AT" altLang="de-DE" sz="2400" dirty="0"/>
          </a:p>
          <a:p>
            <a:pPr marL="1270000" lvl="1" indent="-457200">
              <a:lnSpc>
                <a:spcPct val="80000"/>
              </a:lnSpc>
            </a:pPr>
            <a:r>
              <a:rPr lang="de-AT" altLang="de-DE" sz="2400" dirty="0"/>
              <a:t>und welche Verfahren Sie dabei anwenden </a:t>
            </a:r>
            <a:br>
              <a:rPr lang="de-AT" altLang="de-DE" sz="2400" dirty="0"/>
            </a:br>
            <a:r>
              <a:rPr lang="de-AT" altLang="de-DE" sz="2400" dirty="0"/>
              <a:t>(z.B. Auswertung von Literatur  bzw. Dokumenten, Interview, Beobachtung, etc.. Genaue Darstellung der Zielgruppe/Untersuchungsobjekte. ) wollen.</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46</a:t>
            </a:fld>
            <a:endParaRPr lang="de-AT"/>
          </a:p>
        </p:txBody>
      </p:sp>
    </p:spTree>
    <p:extLst>
      <p:ext uri="{BB962C8B-B14F-4D97-AF65-F5344CB8AC3E}">
        <p14:creationId xmlns:p14="http://schemas.microsoft.com/office/powerpoint/2010/main" val="23088397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sz="2400" b="1" dirty="0">
                <a:solidFill>
                  <a:schemeClr val="tx1"/>
                </a:solidFill>
              </a:rPr>
              <a:t>Inhalt</a:t>
            </a:r>
          </a:p>
        </p:txBody>
      </p:sp>
      <p:sp>
        <p:nvSpPr>
          <p:cNvPr id="5" name="Inhaltsplatzhalter 4">
            <a:extLst>
              <a:ext uri="{FF2B5EF4-FFF2-40B4-BE49-F238E27FC236}">
                <a16:creationId xmlns:a16="http://schemas.microsoft.com/office/drawing/2014/main" id="{09CBE3E4-C4C0-4C94-ADC2-0D673D86A2E9}"/>
              </a:ext>
            </a:extLst>
          </p:cNvPr>
          <p:cNvSpPr>
            <a:spLocks noGrp="1"/>
          </p:cNvSpPr>
          <p:nvPr>
            <p:ph idx="1"/>
          </p:nvPr>
        </p:nvSpPr>
        <p:spPr/>
        <p:txBody>
          <a:bodyPr>
            <a:normAutofit lnSpcReduction="10000"/>
          </a:bodyPr>
          <a:lstStyle/>
          <a:p>
            <a:pPr marL="812800" indent="-457200">
              <a:lnSpc>
                <a:spcPct val="80000"/>
              </a:lnSpc>
              <a:buFont typeface="+mj-lt"/>
              <a:buAutoNum type="arabicPeriod" startAt="6"/>
            </a:pPr>
            <a:r>
              <a:rPr lang="de-AT" altLang="de-DE" sz="2400" dirty="0"/>
              <a:t>Dokumentation der relevanten Literatur (dafür empfiehlt es sich, einen Ordner anzulegen)</a:t>
            </a:r>
          </a:p>
          <a:p>
            <a:pPr marL="812800" indent="-457200">
              <a:lnSpc>
                <a:spcPct val="80000"/>
              </a:lnSpc>
              <a:buFont typeface="+mj-lt"/>
              <a:buAutoNum type="arabicPeriod" startAt="6"/>
            </a:pPr>
            <a:r>
              <a:rPr lang="de-AT" altLang="de-DE" sz="2400" dirty="0"/>
              <a:t>Jede Literatur entsprechend in einem vorläufigen Literaturverzeichnis anlegen </a:t>
            </a:r>
            <a:r>
              <a:rPr lang="de-AT" altLang="de-DE" sz="2400" dirty="0">
                <a:solidFill>
                  <a:srgbClr val="FF0000"/>
                </a:solidFill>
              </a:rPr>
              <a:t>(spart Zeit und Mühen)</a:t>
            </a:r>
          </a:p>
          <a:p>
            <a:pPr marL="812800" indent="-457200">
              <a:lnSpc>
                <a:spcPct val="80000"/>
              </a:lnSpc>
              <a:buFont typeface="+mj-lt"/>
              <a:buAutoNum type="arabicPeriod" startAt="6"/>
            </a:pPr>
            <a:endParaRPr lang="de-AT" altLang="de-DE" sz="2400" dirty="0"/>
          </a:p>
          <a:p>
            <a:pPr marL="812800" indent="-457200">
              <a:lnSpc>
                <a:spcPct val="80000"/>
              </a:lnSpc>
              <a:buFont typeface="+mj-lt"/>
              <a:buAutoNum type="arabicPeriod" startAt="6"/>
            </a:pPr>
            <a:r>
              <a:rPr lang="de-AT" altLang="de-DE" sz="2400" dirty="0"/>
              <a:t>Arbeitsgliederung erstellen (vorläufiges Inhaltsverzeichnis)</a:t>
            </a:r>
          </a:p>
          <a:p>
            <a:pPr marL="812800" indent="-457200">
              <a:lnSpc>
                <a:spcPct val="80000"/>
              </a:lnSpc>
              <a:buFont typeface="+mj-lt"/>
              <a:buAutoNum type="arabicPeriod" startAt="6"/>
            </a:pPr>
            <a:endParaRPr lang="de-AT" altLang="de-DE" sz="2400" dirty="0"/>
          </a:p>
          <a:p>
            <a:pPr marL="812800" indent="-457200">
              <a:lnSpc>
                <a:spcPct val="80000"/>
              </a:lnSpc>
              <a:buFont typeface="+mj-lt"/>
              <a:buAutoNum type="arabicPeriod" startAt="6"/>
            </a:pPr>
            <a:r>
              <a:rPr lang="de-AT" altLang="de-DE" sz="2400" dirty="0"/>
              <a:t>Arbeitsteilung im Team (Strukturplan erstellen)</a:t>
            </a:r>
          </a:p>
          <a:p>
            <a:pPr marL="812800" indent="-457200">
              <a:lnSpc>
                <a:spcPct val="80000"/>
              </a:lnSpc>
              <a:buFont typeface="+mj-lt"/>
              <a:buAutoNum type="arabicPeriod" startAt="6"/>
            </a:pPr>
            <a:endParaRPr lang="de-AT" altLang="de-DE" sz="2400" dirty="0"/>
          </a:p>
          <a:p>
            <a:pPr marL="812800" indent="-457200">
              <a:lnSpc>
                <a:spcPct val="80000"/>
              </a:lnSpc>
              <a:buFont typeface="+mj-lt"/>
              <a:buAutoNum type="arabicPeriod" startAt="6"/>
            </a:pPr>
            <a:r>
              <a:rPr lang="de-AT" altLang="de-DE" sz="2400" dirty="0"/>
              <a:t>Zeitplanung für das Vorgehen</a:t>
            </a:r>
          </a:p>
          <a:p>
            <a:pPr marL="1270000" lvl="1" indent="-457200">
              <a:lnSpc>
                <a:spcPct val="80000"/>
              </a:lnSpc>
            </a:pPr>
            <a:r>
              <a:rPr lang="de-AT" altLang="de-DE" sz="2400" dirty="0"/>
              <a:t>Meilensteinplan festlegen (die wichtigsten Punkte und Termine zur Fertigstellung bestimmter Arbeiten).</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47</a:t>
            </a:fld>
            <a:endParaRPr lang="de-AT"/>
          </a:p>
        </p:txBody>
      </p:sp>
    </p:spTree>
    <p:extLst>
      <p:ext uri="{BB962C8B-B14F-4D97-AF65-F5344CB8AC3E}">
        <p14:creationId xmlns:p14="http://schemas.microsoft.com/office/powerpoint/2010/main" val="37599386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altLang="de-DE" sz="2400" b="1" dirty="0">
                <a:solidFill>
                  <a:schemeClr val="tx1"/>
                </a:solidFill>
              </a:rPr>
              <a:t>Umfang und formale Richtlinien</a:t>
            </a:r>
            <a:endParaRPr lang="de-AT" sz="2400" b="1" dirty="0">
              <a:solidFill>
                <a:schemeClr val="tx1"/>
              </a:solidFill>
            </a:endParaRPr>
          </a:p>
        </p:txBody>
      </p:sp>
      <p:sp>
        <p:nvSpPr>
          <p:cNvPr id="6" name="Inhaltsplatzhalter 5">
            <a:extLst>
              <a:ext uri="{FF2B5EF4-FFF2-40B4-BE49-F238E27FC236}">
                <a16:creationId xmlns:a16="http://schemas.microsoft.com/office/drawing/2014/main" id="{66BCE36D-4C94-445B-88A5-3C07CFE9E6D8}"/>
              </a:ext>
            </a:extLst>
          </p:cNvPr>
          <p:cNvSpPr>
            <a:spLocks noGrp="1"/>
          </p:cNvSpPr>
          <p:nvPr>
            <p:ph idx="1"/>
          </p:nvPr>
        </p:nvSpPr>
        <p:spPr/>
        <p:txBody>
          <a:bodyPr/>
          <a:lstStyle/>
          <a:p>
            <a:pPr marL="0" indent="0">
              <a:lnSpc>
                <a:spcPct val="80000"/>
              </a:lnSpc>
              <a:buNone/>
            </a:pPr>
            <a:r>
              <a:rPr lang="de-AT" altLang="de-DE" sz="2400" b="1" dirty="0"/>
              <a:t>Das Exposé soll:</a:t>
            </a:r>
          </a:p>
          <a:p>
            <a:pPr>
              <a:lnSpc>
                <a:spcPct val="80000"/>
              </a:lnSpc>
            </a:pPr>
            <a:endParaRPr lang="de-AT" altLang="de-DE" sz="2400" b="1" dirty="0"/>
          </a:p>
          <a:p>
            <a:pPr marL="342900" indent="-342900">
              <a:lnSpc>
                <a:spcPct val="80000"/>
              </a:lnSpc>
              <a:buFont typeface="Wingdings" panose="05000000000000000000" pitchFamily="2" charset="2"/>
              <a:buChar char="Ø"/>
            </a:pPr>
            <a:r>
              <a:rPr lang="de-AT" altLang="de-DE" sz="2400" dirty="0"/>
              <a:t>maximal 4 Seiten lang sein,</a:t>
            </a:r>
          </a:p>
          <a:p>
            <a:pPr marL="342900" indent="-342900">
              <a:lnSpc>
                <a:spcPct val="80000"/>
              </a:lnSpc>
              <a:buFont typeface="Wingdings" panose="05000000000000000000" pitchFamily="2" charset="2"/>
              <a:buChar char="Ø"/>
            </a:pPr>
            <a:r>
              <a:rPr lang="de-AT" altLang="de-DE" sz="2400" dirty="0"/>
              <a:t>den formalen Grundsätzen –vgl. Diplomarbeit – entsprechen und</a:t>
            </a:r>
          </a:p>
          <a:p>
            <a:pPr marL="342900" indent="-342900">
              <a:lnSpc>
                <a:spcPct val="80000"/>
              </a:lnSpc>
              <a:buFont typeface="Wingdings" panose="05000000000000000000" pitchFamily="2" charset="2"/>
              <a:buChar char="Ø"/>
            </a:pPr>
            <a:r>
              <a:rPr lang="de-AT" altLang="de-DE" sz="2400" dirty="0"/>
              <a:t>die Zitierrichtlinien einhalten.</a:t>
            </a:r>
          </a:p>
          <a:p>
            <a:pPr>
              <a:lnSpc>
                <a:spcPct val="80000"/>
              </a:lnSpc>
            </a:pPr>
            <a:endParaRPr lang="de-AT" altLang="de-DE" sz="2400" b="1" dirty="0"/>
          </a:p>
          <a:p>
            <a:pPr marL="0" indent="0">
              <a:lnSpc>
                <a:spcPct val="80000"/>
              </a:lnSpc>
              <a:buNone/>
            </a:pPr>
            <a:r>
              <a:rPr lang="de-AT" altLang="de-DE" sz="2400" b="1" dirty="0"/>
              <a:t>Das Exposé ist auf der Basis der Mustervorlage (</a:t>
            </a:r>
            <a:r>
              <a:rPr lang="de-AT" altLang="de-DE" sz="2400" b="1" dirty="0" err="1"/>
              <a:t>Formatvorlage_Exposé</a:t>
            </a:r>
            <a:r>
              <a:rPr lang="de-AT" altLang="de-DE" sz="2400" b="1" dirty="0"/>
              <a:t>) zu erstellen</a:t>
            </a:r>
          </a:p>
          <a:p>
            <a:pPr>
              <a:lnSpc>
                <a:spcPct val="80000"/>
              </a:lnSpc>
            </a:pPr>
            <a:endParaRPr lang="de-AT" altLang="de-DE" sz="2000" b="1" dirty="0">
              <a:solidFill>
                <a:schemeClr val="tx1">
                  <a:lumMod val="75000"/>
                  <a:lumOff val="25000"/>
                </a:schemeClr>
              </a:solidFill>
            </a:endParaRPr>
          </a:p>
          <a:p>
            <a:pPr marL="0" indent="0">
              <a:lnSpc>
                <a:spcPct val="80000"/>
              </a:lnSpc>
              <a:buNone/>
            </a:pPr>
            <a:r>
              <a:rPr lang="de-AT" altLang="de-DE" sz="2400" b="1" dirty="0">
                <a:solidFill>
                  <a:srgbClr val="FF0000"/>
                </a:solidFill>
              </a:rPr>
              <a:t>Das fertige Exposé stellt die Grundlage für eine gute Betreuung der Diplomarbeit dar!</a:t>
            </a:r>
          </a:p>
          <a:p>
            <a:endParaRPr lang="de-AT" dirty="0"/>
          </a:p>
        </p:txBody>
      </p:sp>
      <p:sp>
        <p:nvSpPr>
          <p:cNvPr id="4" name="Fußzeilenplatzhalter 3"/>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48</a:t>
            </a:fld>
            <a:endParaRPr lang="de-AT"/>
          </a:p>
        </p:txBody>
      </p:sp>
    </p:spTree>
    <p:extLst>
      <p:ext uri="{BB962C8B-B14F-4D97-AF65-F5344CB8AC3E}">
        <p14:creationId xmlns:p14="http://schemas.microsoft.com/office/powerpoint/2010/main" val="2775196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Exposé: </a:t>
            </a:r>
            <a:r>
              <a:rPr lang="de-AT" sz="2400" b="1" dirty="0">
                <a:solidFill>
                  <a:schemeClr val="tx1"/>
                </a:solidFill>
              </a:rPr>
              <a:t>Formatvorlage</a:t>
            </a:r>
          </a:p>
        </p:txBody>
      </p:sp>
      <p:pic>
        <p:nvPicPr>
          <p:cNvPr id="4" name="Inhaltsplatzhalter 3">
            <a:extLst>
              <a:ext uri="{FF2B5EF4-FFF2-40B4-BE49-F238E27FC236}">
                <a16:creationId xmlns:a16="http://schemas.microsoft.com/office/drawing/2014/main" id="{6E8FAEDD-B859-44EF-0E51-7369F588C67D}"/>
              </a:ext>
            </a:extLst>
          </p:cNvPr>
          <p:cNvPicPr>
            <a:picLocks noGrp="1" noChangeAspect="1"/>
          </p:cNvPicPr>
          <p:nvPr>
            <p:ph idx="1"/>
          </p:nvPr>
        </p:nvPicPr>
        <p:blipFill>
          <a:blip r:embed="rId3"/>
          <a:stretch>
            <a:fillRect/>
          </a:stretch>
        </p:blipFill>
        <p:spPr>
          <a:xfrm>
            <a:off x="810576" y="1450918"/>
            <a:ext cx="7522848" cy="4991501"/>
          </a:xfrm>
        </p:spPr>
      </p:pic>
      <p:sp>
        <p:nvSpPr>
          <p:cNvPr id="5" name="Foliennummernplatzhalter 4"/>
          <p:cNvSpPr>
            <a:spLocks noGrp="1"/>
          </p:cNvSpPr>
          <p:nvPr>
            <p:ph type="sldNum" sz="quarter" idx="12"/>
          </p:nvPr>
        </p:nvSpPr>
        <p:spPr/>
        <p:txBody>
          <a:bodyPr/>
          <a:lstStyle/>
          <a:p>
            <a:fld id="{01B12179-A94A-410D-B3FE-924BB8A7759E}" type="slidenum">
              <a:rPr lang="de-AT" smtClean="0"/>
              <a:pPr/>
              <a:t>49</a:t>
            </a:fld>
            <a:endParaRPr lang="de-AT" dirty="0"/>
          </a:p>
        </p:txBody>
      </p:sp>
      <p:sp>
        <p:nvSpPr>
          <p:cNvPr id="11" name="Rechteck 10">
            <a:extLst>
              <a:ext uri="{FF2B5EF4-FFF2-40B4-BE49-F238E27FC236}">
                <a16:creationId xmlns:a16="http://schemas.microsoft.com/office/drawing/2014/main" id="{2101A7E0-6ECD-4185-B6DC-9163F9B3DEAD}"/>
              </a:ext>
            </a:extLst>
          </p:cNvPr>
          <p:cNvSpPr/>
          <p:nvPr/>
        </p:nvSpPr>
        <p:spPr>
          <a:xfrm>
            <a:off x="596903" y="6442419"/>
            <a:ext cx="7920880" cy="319446"/>
          </a:xfrm>
          <a:prstGeom prst="rect">
            <a:avLst/>
          </a:prstGeom>
        </p:spPr>
        <p:txBody>
          <a:bodyPr wrap="square">
            <a:spAutoFit/>
          </a:bodyPr>
          <a:lstStyle/>
          <a:p>
            <a:pPr>
              <a:lnSpc>
                <a:spcPct val="80000"/>
              </a:lnSpc>
            </a:pPr>
            <a:r>
              <a:rPr lang="de-AT" altLang="de-DE" b="1" dirty="0">
                <a:solidFill>
                  <a:srgbClr val="0070C0"/>
                </a:solidFill>
              </a:rPr>
              <a:t>Formatvorlage befindet sich auf </a:t>
            </a:r>
            <a:r>
              <a:rPr lang="de-AT" altLang="de-DE" b="1" dirty="0" err="1">
                <a:solidFill>
                  <a:srgbClr val="0070C0"/>
                </a:solidFill>
              </a:rPr>
              <a:t>Eduvidual</a:t>
            </a:r>
            <a:r>
              <a:rPr lang="de-AT" altLang="de-DE" b="1" dirty="0">
                <a:solidFill>
                  <a:srgbClr val="0070C0"/>
                </a:solidFill>
              </a:rPr>
              <a:t>“</a:t>
            </a:r>
          </a:p>
        </p:txBody>
      </p:sp>
    </p:spTree>
    <p:extLst>
      <p:ext uri="{BB962C8B-B14F-4D97-AF65-F5344CB8AC3E}">
        <p14:creationId xmlns:p14="http://schemas.microsoft.com/office/powerpoint/2010/main" val="73706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Warum eine Diplomarbeit schreiben?</a:t>
            </a:r>
            <a:endParaRPr lang="de-AT" sz="2400" b="1" dirty="0">
              <a:solidFill>
                <a:schemeClr val="tx1"/>
              </a:solidFill>
            </a:endParaRPr>
          </a:p>
        </p:txBody>
      </p:sp>
      <p:sp>
        <p:nvSpPr>
          <p:cNvPr id="9" name="Inhaltsplatzhalter 8">
            <a:extLst>
              <a:ext uri="{FF2B5EF4-FFF2-40B4-BE49-F238E27FC236}">
                <a16:creationId xmlns:a16="http://schemas.microsoft.com/office/drawing/2014/main" id="{AC5E72E9-DED3-479F-88A4-748B924222F4}"/>
              </a:ext>
            </a:extLst>
          </p:cNvPr>
          <p:cNvSpPr>
            <a:spLocks noGrp="1"/>
          </p:cNvSpPr>
          <p:nvPr>
            <p:ph idx="1"/>
          </p:nvPr>
        </p:nvSpPr>
        <p:spPr/>
        <p:txBody>
          <a:bodyPr>
            <a:normAutofit/>
          </a:bodyPr>
          <a:lstStyle/>
          <a:p>
            <a:pPr marL="342900" indent="-342900"/>
            <a:r>
              <a:rPr lang="de-AT" sz="2400" dirty="0"/>
              <a:t>Sie ist der abschließende Leistungsnachweis über den gesamten Ausbildungsweg an einer BHS</a:t>
            </a:r>
          </a:p>
          <a:p>
            <a:pPr marL="342900" indent="-342900"/>
            <a:r>
              <a:rPr lang="de-AT" sz="2400" dirty="0"/>
              <a:t>bietet die Möglichkeit, berufsspezifische Denkweisen und erworbene Kompetenzen sichtbar zu machen</a:t>
            </a:r>
          </a:p>
          <a:p>
            <a:pPr marL="342900" indent="-342900"/>
            <a:r>
              <a:rPr lang="de-AT" sz="2400" dirty="0"/>
              <a:t>ist praxisorientiert und zeigt den Berufsfeldbezug in unterschiedlichsten Realisierungsformen, zum Beispiel in Gestaltungsprojekten, Kooperationen</a:t>
            </a:r>
            <a:br>
              <a:rPr lang="de-AT" sz="2400" dirty="0"/>
            </a:br>
            <a:r>
              <a:rPr lang="de-AT" sz="2400" dirty="0"/>
              <a:t>(mit Unternehmen unterschiedlicher Branchen, Institutionen, NGOs), Betriebsanalysen, Konzeptanalysen, Machbarkeitsstudien, Konstruktion von Prototypen, aber auch in sozialwissenschaftlichen Projekten oder Webportalen.</a:t>
            </a:r>
            <a:r>
              <a:rPr lang="de-AT" sz="2400" baseline="30000" dirty="0"/>
              <a:t>1</a:t>
            </a:r>
          </a:p>
        </p:txBody>
      </p:sp>
      <p:sp>
        <p:nvSpPr>
          <p:cNvPr id="2" name="Fußzeilenplatzhalter 1"/>
          <p:cNvSpPr>
            <a:spLocks noGrp="1"/>
          </p:cNvSpPr>
          <p:nvPr>
            <p:ph type="ftr" sz="quarter" idx="11"/>
          </p:nvPr>
        </p:nvSpPr>
        <p:spPr/>
        <p:txBody>
          <a:bodyPr/>
          <a:lstStyle/>
          <a:p>
            <a:r>
              <a:rPr lang="de-AT" dirty="0"/>
              <a:t>1	Diplomarbeiten-bbs.at  2015a, </a:t>
            </a:r>
            <a:r>
              <a:rPr lang="de-AT" dirty="0" err="1"/>
              <a:t>o.S</a:t>
            </a:r>
            <a:r>
              <a:rPr lang="de-AT" dirty="0"/>
              <a:t>. </a:t>
            </a:r>
          </a:p>
        </p:txBody>
      </p:sp>
      <p:sp>
        <p:nvSpPr>
          <p:cNvPr id="4" name="Foliennummernplatzhalter 3"/>
          <p:cNvSpPr>
            <a:spLocks noGrp="1"/>
          </p:cNvSpPr>
          <p:nvPr>
            <p:ph type="sldNum" sz="quarter" idx="12"/>
          </p:nvPr>
        </p:nvSpPr>
        <p:spPr/>
        <p:txBody>
          <a:bodyPr/>
          <a:lstStyle/>
          <a:p>
            <a:fld id="{01B12179-A94A-410D-B3FE-924BB8A7759E}" type="slidenum">
              <a:rPr lang="de-AT" smtClean="0"/>
              <a:pPr/>
              <a:t>5</a:t>
            </a:fld>
            <a:endParaRPr lang="de-AT" dirty="0"/>
          </a:p>
        </p:txBody>
      </p:sp>
    </p:spTree>
    <p:extLst>
      <p:ext uri="{BB962C8B-B14F-4D97-AF65-F5344CB8AC3E}">
        <p14:creationId xmlns:p14="http://schemas.microsoft.com/office/powerpoint/2010/main" val="25791598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Digitale Diplomarbeitsdatenbank</a:t>
            </a:r>
            <a:endParaRPr lang="de-AT" sz="2400" b="1" dirty="0">
              <a:solidFill>
                <a:schemeClr val="tx1"/>
              </a:solidFill>
            </a:endParaRPr>
          </a:p>
        </p:txBody>
      </p:sp>
      <p:sp>
        <p:nvSpPr>
          <p:cNvPr id="2" name="Inhaltsplatzhalter 1">
            <a:extLst>
              <a:ext uri="{FF2B5EF4-FFF2-40B4-BE49-F238E27FC236}">
                <a16:creationId xmlns:a16="http://schemas.microsoft.com/office/drawing/2014/main" id="{7C55C4FC-4F8A-4EE2-8615-1DE69352EFF4}"/>
              </a:ext>
            </a:extLst>
          </p:cNvPr>
          <p:cNvSpPr>
            <a:spLocks noGrp="1"/>
          </p:cNvSpPr>
          <p:nvPr>
            <p:ph idx="1"/>
          </p:nvPr>
        </p:nvSpPr>
        <p:spPr>
          <a:xfrm>
            <a:off x="616400" y="1844831"/>
            <a:ext cx="5179736" cy="4511520"/>
          </a:xfrm>
        </p:spPr>
        <p:txBody>
          <a:bodyPr>
            <a:normAutofit fontScale="85000" lnSpcReduction="20000"/>
          </a:bodyPr>
          <a:lstStyle/>
          <a:p>
            <a:pPr marL="457200" indent="-457200">
              <a:lnSpc>
                <a:spcPct val="80000"/>
              </a:lnSpc>
              <a:buFont typeface="+mj-lt"/>
              <a:buAutoNum type="arabicPeriod"/>
            </a:pPr>
            <a:r>
              <a:rPr lang="de-AT" altLang="de-DE" sz="2400" dirty="0"/>
              <a:t>Unter Zuhilfenahme des Exposés wird bis Freitag vor den Osterferien das Thema in die digitale Datenbank eingetragen. (Themenstellung  speichern)</a:t>
            </a:r>
          </a:p>
          <a:p>
            <a:pPr marL="457200" indent="-457200">
              <a:lnSpc>
                <a:spcPct val="80000"/>
              </a:lnSpc>
              <a:buFont typeface="+mj-lt"/>
              <a:buAutoNum type="arabicPeriod"/>
            </a:pPr>
            <a:endParaRPr lang="de-AT" altLang="de-DE" sz="2400" dirty="0"/>
          </a:p>
          <a:p>
            <a:pPr marL="457200" indent="-457200">
              <a:lnSpc>
                <a:spcPct val="80000"/>
              </a:lnSpc>
              <a:buFont typeface="+mj-lt"/>
              <a:buAutoNum type="arabicPeriod"/>
            </a:pPr>
            <a:r>
              <a:rPr lang="de-AT" altLang="de-DE" sz="2400" dirty="0">
                <a:solidFill>
                  <a:schemeClr val="accent5">
                    <a:lumMod val="75000"/>
                  </a:schemeClr>
                </a:solidFill>
              </a:rPr>
              <a:t>Rechtliche Abklärung hochladen und Thema einreichen.</a:t>
            </a:r>
          </a:p>
          <a:p>
            <a:pPr marL="457200" indent="-457200">
              <a:lnSpc>
                <a:spcPct val="80000"/>
              </a:lnSpc>
              <a:buFont typeface="+mj-lt"/>
              <a:buAutoNum type="arabicPeriod"/>
            </a:pPr>
            <a:endParaRPr lang="de-AT" altLang="de-DE" sz="2400" dirty="0"/>
          </a:p>
          <a:p>
            <a:pPr marL="457200" indent="-457200">
              <a:lnSpc>
                <a:spcPct val="80000"/>
              </a:lnSpc>
              <a:buFont typeface="+mj-lt"/>
              <a:buAutoNum type="arabicPeriod"/>
            </a:pPr>
            <a:r>
              <a:rPr lang="de-AT" altLang="de-DE" sz="2400" dirty="0">
                <a:solidFill>
                  <a:schemeClr val="accent1">
                    <a:lumMod val="75000"/>
                  </a:schemeClr>
                </a:solidFill>
              </a:rPr>
              <a:t>Spätestens am </a:t>
            </a:r>
            <a:r>
              <a:rPr lang="de-AT" altLang="de-DE" sz="2400" b="1" dirty="0">
                <a:solidFill>
                  <a:schemeClr val="accent1">
                    <a:lumMod val="75000"/>
                  </a:schemeClr>
                </a:solidFill>
              </a:rPr>
              <a:t>30. April </a:t>
            </a:r>
            <a:r>
              <a:rPr lang="de-AT" altLang="de-DE" sz="2400" dirty="0">
                <a:solidFill>
                  <a:schemeClr val="accent1">
                    <a:lumMod val="75000"/>
                  </a:schemeClr>
                </a:solidFill>
              </a:rPr>
              <a:t>muss das Thema von der Betreuungsperson als ok befunden sein.</a:t>
            </a:r>
          </a:p>
          <a:p>
            <a:pPr marL="457200" indent="-457200">
              <a:lnSpc>
                <a:spcPct val="80000"/>
              </a:lnSpc>
              <a:buFont typeface="+mj-lt"/>
              <a:buAutoNum type="arabicPeriod"/>
            </a:pPr>
            <a:endParaRPr lang="de-AT" altLang="de-DE" sz="2400" dirty="0"/>
          </a:p>
          <a:p>
            <a:pPr marL="457200" indent="-457200">
              <a:lnSpc>
                <a:spcPct val="80000"/>
              </a:lnSpc>
              <a:buFont typeface="+mj-lt"/>
              <a:buAutoNum type="arabicPeriod"/>
            </a:pPr>
            <a:r>
              <a:rPr lang="de-AT" altLang="de-DE" sz="2400" dirty="0">
                <a:solidFill>
                  <a:srgbClr val="00B0F0"/>
                </a:solidFill>
              </a:rPr>
              <a:t>Anschließend wird es von dem/ der </a:t>
            </a:r>
            <a:r>
              <a:rPr lang="de-AT" altLang="de-DE" sz="2400" dirty="0" err="1">
                <a:solidFill>
                  <a:srgbClr val="00B0F0"/>
                </a:solidFill>
              </a:rPr>
              <a:t>BetreuerIn</a:t>
            </a:r>
            <a:r>
              <a:rPr lang="de-AT" altLang="de-DE" sz="2400" dirty="0">
                <a:solidFill>
                  <a:srgbClr val="00B0F0"/>
                </a:solidFill>
              </a:rPr>
              <a:t> an den Direktor weiter geleitet.</a:t>
            </a:r>
          </a:p>
          <a:p>
            <a:pPr marL="457200" indent="-457200">
              <a:lnSpc>
                <a:spcPct val="80000"/>
              </a:lnSpc>
              <a:buFont typeface="+mj-lt"/>
              <a:buAutoNum type="arabicPeriod"/>
            </a:pPr>
            <a:endParaRPr lang="de-AT" altLang="de-DE" sz="2400" dirty="0"/>
          </a:p>
          <a:p>
            <a:pPr marL="457200" indent="-457200">
              <a:lnSpc>
                <a:spcPct val="80000"/>
              </a:lnSpc>
              <a:buFont typeface="+mj-lt"/>
              <a:buAutoNum type="arabicPeriod"/>
            </a:pPr>
            <a:r>
              <a:rPr lang="de-AT" altLang="de-DE" sz="2400" dirty="0">
                <a:solidFill>
                  <a:srgbClr val="7030A0"/>
                </a:solidFill>
              </a:rPr>
              <a:t>Weiterreichung an das Ministerium</a:t>
            </a:r>
            <a:br>
              <a:rPr lang="de-AT" altLang="de-DE" sz="2400" dirty="0">
                <a:solidFill>
                  <a:srgbClr val="7030A0"/>
                </a:solidFill>
              </a:rPr>
            </a:br>
            <a:r>
              <a:rPr lang="de-AT" altLang="de-DE" sz="2400" dirty="0">
                <a:solidFill>
                  <a:srgbClr val="7030A0"/>
                </a:solidFill>
              </a:rPr>
              <a:t>Ok / Ablehnung der Arbeit</a:t>
            </a:r>
            <a:endParaRPr lang="de-AT" altLang="de-DE" dirty="0">
              <a:solidFill>
                <a:srgbClr val="7030A0"/>
              </a:solidFill>
            </a:endParaRPr>
          </a:p>
          <a:p>
            <a:endParaRPr lang="de-AT" dirty="0"/>
          </a:p>
        </p:txBody>
      </p:sp>
      <p:sp>
        <p:nvSpPr>
          <p:cNvPr id="4" name="Foliennummernplatzhalter 3"/>
          <p:cNvSpPr>
            <a:spLocks noGrp="1"/>
          </p:cNvSpPr>
          <p:nvPr>
            <p:ph type="sldNum" sz="quarter" idx="12"/>
          </p:nvPr>
        </p:nvSpPr>
        <p:spPr/>
        <p:txBody>
          <a:bodyPr/>
          <a:lstStyle/>
          <a:p>
            <a:fld id="{01B12179-A94A-410D-B3FE-924BB8A7759E}" type="slidenum">
              <a:rPr lang="de-AT" smtClean="0"/>
              <a:pPr/>
              <a:t>50</a:t>
            </a:fld>
            <a:endParaRPr lang="de-AT"/>
          </a:p>
        </p:txBody>
      </p:sp>
      <p:sp>
        <p:nvSpPr>
          <p:cNvPr id="5" name="Textfeld 4"/>
          <p:cNvSpPr txBox="1"/>
          <p:nvPr/>
        </p:nvSpPr>
        <p:spPr>
          <a:xfrm>
            <a:off x="5796136" y="1840249"/>
            <a:ext cx="3096344" cy="400110"/>
          </a:xfrm>
          <a:prstGeom prst="rect">
            <a:avLst/>
          </a:prstGeom>
          <a:noFill/>
        </p:spPr>
        <p:txBody>
          <a:bodyPr wrap="square" rtlCol="0">
            <a:spAutoFit/>
          </a:bodyPr>
          <a:lstStyle/>
          <a:p>
            <a:r>
              <a:rPr lang="de-AT" sz="2000" b="1" dirty="0"/>
              <a:t>Änderungen möglich</a:t>
            </a:r>
          </a:p>
        </p:txBody>
      </p:sp>
      <p:sp>
        <p:nvSpPr>
          <p:cNvPr id="6" name="Textfeld 5"/>
          <p:cNvSpPr txBox="1"/>
          <p:nvPr/>
        </p:nvSpPr>
        <p:spPr>
          <a:xfrm>
            <a:off x="5796136" y="2851402"/>
            <a:ext cx="3079254" cy="1015663"/>
          </a:xfrm>
          <a:prstGeom prst="rect">
            <a:avLst/>
          </a:prstGeom>
          <a:noFill/>
        </p:spPr>
        <p:txBody>
          <a:bodyPr wrap="square" rtlCol="0">
            <a:spAutoFit/>
          </a:bodyPr>
          <a:lstStyle/>
          <a:p>
            <a:r>
              <a:rPr lang="de-AT" sz="2000" b="1" dirty="0"/>
              <a:t>Änderungen nur mehr möglich, wenn der/die </a:t>
            </a:r>
            <a:r>
              <a:rPr lang="de-AT" sz="2000" b="1" dirty="0" err="1"/>
              <a:t>BetreuerIn</a:t>
            </a:r>
            <a:r>
              <a:rPr lang="de-AT" sz="2000" b="1" dirty="0"/>
              <a:t> es zulässt.</a:t>
            </a:r>
          </a:p>
        </p:txBody>
      </p:sp>
      <p:sp>
        <p:nvSpPr>
          <p:cNvPr id="12" name="Textfeld 11"/>
          <p:cNvSpPr txBox="1"/>
          <p:nvPr/>
        </p:nvSpPr>
        <p:spPr>
          <a:xfrm>
            <a:off x="5813226" y="4268371"/>
            <a:ext cx="3079254" cy="1015663"/>
          </a:xfrm>
          <a:prstGeom prst="rect">
            <a:avLst/>
          </a:prstGeom>
          <a:noFill/>
        </p:spPr>
        <p:txBody>
          <a:bodyPr wrap="square" rtlCol="0">
            <a:spAutoFit/>
          </a:bodyPr>
          <a:lstStyle/>
          <a:p>
            <a:r>
              <a:rPr lang="de-AT" sz="2000" b="1" dirty="0"/>
              <a:t>Änderungen nur mehr möglich, wenn der Direktor es zulässt.</a:t>
            </a:r>
          </a:p>
        </p:txBody>
      </p:sp>
    </p:spTree>
    <p:extLst>
      <p:ext uri="{BB962C8B-B14F-4D97-AF65-F5344CB8AC3E}">
        <p14:creationId xmlns:p14="http://schemas.microsoft.com/office/powerpoint/2010/main" val="39150912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Projektplanung</a:t>
            </a:r>
            <a:endParaRPr lang="de-AT" sz="2400" b="1" dirty="0">
              <a:solidFill>
                <a:schemeClr val="tx1"/>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51</a:t>
            </a:fld>
            <a:endParaRPr lang="de-AT"/>
          </a:p>
        </p:txBody>
      </p:sp>
      <p:sp>
        <p:nvSpPr>
          <p:cNvPr id="8" name="Inhaltsplatzhalter 7">
            <a:extLst>
              <a:ext uri="{FF2B5EF4-FFF2-40B4-BE49-F238E27FC236}">
                <a16:creationId xmlns:a16="http://schemas.microsoft.com/office/drawing/2014/main" id="{3E76426C-4FEA-4DDB-9192-C1F9C53412F3}"/>
              </a:ext>
            </a:extLst>
          </p:cNvPr>
          <p:cNvSpPr>
            <a:spLocks noGrp="1"/>
          </p:cNvSpPr>
          <p:nvPr>
            <p:ph idx="1"/>
          </p:nvPr>
        </p:nvSpPr>
        <p:spPr/>
        <p:txBody>
          <a:bodyPr>
            <a:normAutofit/>
          </a:bodyPr>
          <a:lstStyle/>
          <a:p>
            <a:pPr marL="0" indent="0">
              <a:buNone/>
            </a:pPr>
            <a:r>
              <a:rPr lang="de-AT" sz="2800" dirty="0"/>
              <a:t>Die DA entspricht einem Projekt, somit sind alle PQM Grundlagen zur Unterstützung anzuwenden!</a:t>
            </a:r>
          </a:p>
          <a:p>
            <a:pPr marL="457200" indent="-457200">
              <a:buFont typeface="+mj-lt"/>
              <a:buAutoNum type="arabicPeriod"/>
            </a:pPr>
            <a:r>
              <a:rPr lang="de-AT" sz="2400" dirty="0"/>
              <a:t>Definiere die Gesamtprojektlaufzeit</a:t>
            </a:r>
          </a:p>
          <a:p>
            <a:pPr marL="457200" indent="-457200">
              <a:buFont typeface="+mj-lt"/>
              <a:buAutoNum type="arabicPeriod"/>
            </a:pPr>
            <a:r>
              <a:rPr lang="de-AT" sz="2400" dirty="0"/>
              <a:t>Brainstorming aller zu erledigenden Aufgaben</a:t>
            </a:r>
          </a:p>
          <a:p>
            <a:pPr marL="457200" indent="-457200">
              <a:buFont typeface="+mj-lt"/>
              <a:buAutoNum type="arabicPeriod"/>
            </a:pPr>
            <a:r>
              <a:rPr lang="de-AT" sz="2400" dirty="0"/>
              <a:t>SMART Analyse durchführen</a:t>
            </a:r>
          </a:p>
          <a:p>
            <a:pPr marL="457200" indent="-457200">
              <a:buFont typeface="+mj-lt"/>
              <a:buAutoNum type="arabicPeriod"/>
            </a:pPr>
            <a:r>
              <a:rPr lang="de-AT" sz="2400" dirty="0"/>
              <a:t>Risikoanalyse durchführen</a:t>
            </a:r>
          </a:p>
          <a:p>
            <a:pPr marL="457200" indent="-457200">
              <a:buFont typeface="+mj-lt"/>
              <a:buAutoNum type="arabicPeriod"/>
            </a:pPr>
            <a:r>
              <a:rPr lang="de-AT" sz="2400" dirty="0"/>
              <a:t>Erstellung eines Meilensteinplanes</a:t>
            </a:r>
          </a:p>
          <a:p>
            <a:pPr marL="457200" indent="-457200">
              <a:buFont typeface="+mj-lt"/>
              <a:buAutoNum type="arabicPeriod"/>
            </a:pPr>
            <a:r>
              <a:rPr lang="de-AT" sz="2400" dirty="0"/>
              <a:t>Arbeitspakete definieren</a:t>
            </a:r>
          </a:p>
          <a:p>
            <a:pPr marL="457200" indent="-457200">
              <a:buFont typeface="+mj-lt"/>
              <a:buAutoNum type="arabicPeriod"/>
            </a:pPr>
            <a:r>
              <a:rPr lang="de-AT" sz="2400" dirty="0"/>
              <a:t>Ressourcen-Check (Zeit, Kosten, Unterstützung, …)</a:t>
            </a:r>
          </a:p>
        </p:txBody>
      </p:sp>
    </p:spTree>
    <p:extLst>
      <p:ext uri="{BB962C8B-B14F-4D97-AF65-F5344CB8AC3E}">
        <p14:creationId xmlns:p14="http://schemas.microsoft.com/office/powerpoint/2010/main" val="298326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Cloud einrichten</a:t>
            </a:r>
            <a:endParaRPr lang="de-AT" sz="2400" b="1" dirty="0">
              <a:solidFill>
                <a:schemeClr val="tx1"/>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52</a:t>
            </a:fld>
            <a:endParaRPr lang="de-AT"/>
          </a:p>
        </p:txBody>
      </p:sp>
      <p:sp>
        <p:nvSpPr>
          <p:cNvPr id="8" name="Inhaltsplatzhalter 7">
            <a:extLst>
              <a:ext uri="{FF2B5EF4-FFF2-40B4-BE49-F238E27FC236}">
                <a16:creationId xmlns:a16="http://schemas.microsoft.com/office/drawing/2014/main" id="{3E76426C-4FEA-4DDB-9192-C1F9C53412F3}"/>
              </a:ext>
            </a:extLst>
          </p:cNvPr>
          <p:cNvSpPr>
            <a:spLocks noGrp="1"/>
          </p:cNvSpPr>
          <p:nvPr>
            <p:ph idx="1"/>
          </p:nvPr>
        </p:nvSpPr>
        <p:spPr/>
        <p:txBody>
          <a:bodyPr/>
          <a:lstStyle/>
          <a:p>
            <a:pPr marL="0" indent="0">
              <a:buNone/>
            </a:pPr>
            <a:r>
              <a:rPr lang="de-AT" sz="2400" b="1" dirty="0"/>
              <a:t>Einrichten einer gemeinsamen Cloud:</a:t>
            </a:r>
          </a:p>
          <a:p>
            <a:pPr marL="0" indent="0">
              <a:buNone/>
            </a:pPr>
            <a:endParaRPr lang="de-AT" sz="2400" dirty="0"/>
          </a:p>
          <a:p>
            <a:pPr marL="0" indent="0">
              <a:buNone/>
            </a:pPr>
            <a:endParaRPr lang="de-AT" sz="2400" dirty="0"/>
          </a:p>
          <a:p>
            <a:pPr marL="0" indent="0">
              <a:buNone/>
            </a:pPr>
            <a:endParaRPr lang="de-AT" sz="2400" dirty="0"/>
          </a:p>
          <a:p>
            <a:r>
              <a:rPr lang="de-AT" sz="2400" dirty="0"/>
              <a:t>Alle Unterlagen online stellen</a:t>
            </a:r>
          </a:p>
          <a:p>
            <a:r>
              <a:rPr lang="de-AT" sz="2400" dirty="0"/>
              <a:t>Ein gemeinsames Literaturverzeichnis führen und laufend ergänzen.</a:t>
            </a:r>
          </a:p>
          <a:p>
            <a:r>
              <a:rPr lang="de-AT" sz="2400" dirty="0"/>
              <a:t>Alle Versionen mit ordentlicher Namensgebung und Bearbeitungsdatum abspeichern.</a:t>
            </a:r>
          </a:p>
          <a:p>
            <a:pPr marL="0" indent="0">
              <a:buNone/>
            </a:pPr>
            <a:endParaRPr lang="de-AT" dirty="0"/>
          </a:p>
        </p:txBody>
      </p:sp>
      <p:pic>
        <p:nvPicPr>
          <p:cNvPr id="2" name="Grafik 1">
            <a:extLst>
              <a:ext uri="{FF2B5EF4-FFF2-40B4-BE49-F238E27FC236}">
                <a16:creationId xmlns:a16="http://schemas.microsoft.com/office/drawing/2014/main" id="{E2FC19AF-AD9A-4096-AB85-1E5ED8DAA0C9}"/>
              </a:ext>
            </a:extLst>
          </p:cNvPr>
          <p:cNvPicPr>
            <a:picLocks noChangeAspect="1"/>
          </p:cNvPicPr>
          <p:nvPr/>
        </p:nvPicPr>
        <p:blipFill rotWithShape="1">
          <a:blip r:embed="rId3"/>
          <a:srcRect l="38188" t="44400" r="12988" b="40200"/>
          <a:stretch/>
        </p:blipFill>
        <p:spPr>
          <a:xfrm>
            <a:off x="678132" y="2204864"/>
            <a:ext cx="6087949" cy="1080120"/>
          </a:xfrm>
          <a:prstGeom prst="rect">
            <a:avLst/>
          </a:prstGeom>
        </p:spPr>
      </p:pic>
    </p:spTree>
    <p:extLst>
      <p:ext uri="{BB962C8B-B14F-4D97-AF65-F5344CB8AC3E}">
        <p14:creationId xmlns:p14="http://schemas.microsoft.com/office/powerpoint/2010/main" val="42851980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4F6B4D43-6A72-11ED-A3AB-E17D951E6438}"/>
              </a:ext>
            </a:extLst>
          </p:cNvPr>
          <p:cNvSpPr>
            <a:spLocks noGrp="1"/>
          </p:cNvSpPr>
          <p:nvPr>
            <p:ph idx="1"/>
          </p:nvPr>
        </p:nvSpPr>
        <p:spPr/>
        <p:txBody>
          <a:bodyPr>
            <a:normAutofit/>
          </a:bodyPr>
          <a:lstStyle/>
          <a:p>
            <a:pPr marL="0" indent="0">
              <a:lnSpc>
                <a:spcPct val="115000"/>
              </a:lnSpc>
              <a:spcAft>
                <a:spcPts val="800"/>
              </a:spcAft>
              <a:buNone/>
            </a:pPr>
            <a:r>
              <a:rPr lang="de-AT" sz="2000" b="1" kern="100" dirty="0">
                <a:effectLst/>
                <a:ea typeface="Aptos" panose="020B0004020202020204" pitchFamily="34" charset="0"/>
                <a:cs typeface="Times New Roman" panose="02020603050405020304" pitchFamily="18" charset="0"/>
              </a:rPr>
              <a:t>Was ihr wissen müsst:</a:t>
            </a:r>
            <a:endParaRPr lang="de-AT" sz="2000" kern="100" dirty="0">
              <a:effectLst/>
              <a:ea typeface="Aptos" panose="020B0004020202020204" pitchFamily="34" charset="0"/>
              <a:cs typeface="Times New Roman" panose="02020603050405020304" pitchFamily="18" charset="0"/>
            </a:endParaRPr>
          </a:p>
          <a:p>
            <a:pPr>
              <a:lnSpc>
                <a:spcPct val="115000"/>
              </a:lnSpc>
              <a:spcAft>
                <a:spcPts val="800"/>
              </a:spcAft>
            </a:pPr>
            <a:r>
              <a:rPr lang="de-AT" sz="1800" kern="100" dirty="0">
                <a:effectLst/>
                <a:ea typeface="Aptos" panose="020B0004020202020204" pitchFamily="34" charset="0"/>
                <a:cs typeface="Times New Roman" panose="02020603050405020304" pitchFamily="18" charset="0"/>
              </a:rPr>
              <a:t>KI ist ein praktisches Werkzeug – aber checkt die Ergebnisse! Etwa jede vierte Antwort einer KI kann falsch oder erfunden sein.</a:t>
            </a:r>
          </a:p>
          <a:p>
            <a:pPr>
              <a:lnSpc>
                <a:spcPct val="115000"/>
              </a:lnSpc>
              <a:spcAft>
                <a:spcPts val="800"/>
              </a:spcAft>
            </a:pPr>
            <a:r>
              <a:rPr lang="de-AT" b="1" kern="100" dirty="0">
                <a:effectLst/>
                <a:ea typeface="Aptos" panose="020B0004020202020204" pitchFamily="34" charset="0"/>
                <a:cs typeface="Times New Roman" panose="02020603050405020304" pitchFamily="18" charset="0"/>
              </a:rPr>
              <a:t>So prüft ihr KI-Antworten:</a:t>
            </a:r>
          </a:p>
          <a:p>
            <a:pPr marL="342900" lvl="0" indent="-342900">
              <a:lnSpc>
                <a:spcPct val="115000"/>
              </a:lnSpc>
              <a:spcAft>
                <a:spcPts val="800"/>
              </a:spcAft>
              <a:buSzPts val="1000"/>
              <a:buFont typeface="Symbol" panose="05050102010706020507" pitchFamily="18" charset="2"/>
              <a:buChar char=""/>
              <a:tabLst>
                <a:tab pos="457200" algn="l"/>
              </a:tabLst>
            </a:pPr>
            <a:r>
              <a:rPr lang="de-AT" sz="1800" kern="100" dirty="0">
                <a:effectLst/>
                <a:ea typeface="Aptos" panose="020B0004020202020204" pitchFamily="34" charset="0"/>
                <a:cs typeface="Times New Roman" panose="02020603050405020304" pitchFamily="18" charset="0"/>
              </a:rPr>
              <a:t>Vergleicht sie mit anderen verlässlichen Quellen</a:t>
            </a:r>
          </a:p>
          <a:p>
            <a:pPr marL="342900" lvl="0" indent="-342900">
              <a:lnSpc>
                <a:spcPct val="115000"/>
              </a:lnSpc>
              <a:spcAft>
                <a:spcPts val="800"/>
              </a:spcAft>
              <a:buSzPts val="1000"/>
              <a:buFont typeface="Symbol" panose="05050102010706020507" pitchFamily="18" charset="2"/>
              <a:buChar char=""/>
              <a:tabLst>
                <a:tab pos="457200" algn="l"/>
              </a:tabLst>
            </a:pPr>
            <a:r>
              <a:rPr lang="de-AT" sz="1800" kern="100" dirty="0">
                <a:effectLst/>
                <a:ea typeface="Aptos" panose="020B0004020202020204" pitchFamily="34" charset="0"/>
                <a:cs typeface="Times New Roman" panose="02020603050405020304" pitchFamily="18" charset="0"/>
              </a:rPr>
              <a:t>Sucht nach wissenschaftlichen Belegen</a:t>
            </a:r>
          </a:p>
          <a:p>
            <a:pPr marL="342900" lvl="0" indent="-342900">
              <a:lnSpc>
                <a:spcPct val="115000"/>
              </a:lnSpc>
              <a:spcAft>
                <a:spcPts val="800"/>
              </a:spcAft>
              <a:buSzPts val="1000"/>
              <a:buFont typeface="Symbol" panose="05050102010706020507" pitchFamily="18" charset="2"/>
              <a:buChar char=""/>
              <a:tabLst>
                <a:tab pos="457200" algn="l"/>
              </a:tabLst>
            </a:pPr>
            <a:r>
              <a:rPr lang="de-AT" sz="1800" kern="100" dirty="0">
                <a:effectLst/>
                <a:ea typeface="Aptos" panose="020B0004020202020204" pitchFamily="34" charset="0"/>
                <a:cs typeface="Times New Roman" panose="02020603050405020304" pitchFamily="18" charset="0"/>
              </a:rPr>
              <a:t>Testet Dinge selbst nach</a:t>
            </a:r>
          </a:p>
          <a:p>
            <a:pPr marL="342900" lvl="0" indent="-342900">
              <a:lnSpc>
                <a:spcPct val="115000"/>
              </a:lnSpc>
              <a:spcAft>
                <a:spcPts val="800"/>
              </a:spcAft>
              <a:buSzPts val="1000"/>
              <a:buFont typeface="Symbol" panose="05050102010706020507" pitchFamily="18" charset="2"/>
              <a:buChar char=""/>
              <a:tabLst>
                <a:tab pos="457200" algn="l"/>
              </a:tabLst>
            </a:pPr>
            <a:r>
              <a:rPr lang="de-AT" sz="1800" kern="100" dirty="0">
                <a:effectLst/>
                <a:ea typeface="Aptos" panose="020B0004020202020204" pitchFamily="34" charset="0"/>
                <a:cs typeface="Times New Roman" panose="02020603050405020304" pitchFamily="18" charset="0"/>
              </a:rPr>
              <a:t>Fragt eure Lehrer, wenn ihr unsicher seid</a:t>
            </a:r>
          </a:p>
          <a:p>
            <a:pPr marL="0" indent="0">
              <a:buNone/>
            </a:pPr>
            <a:endParaRPr lang="de-AT" dirty="0"/>
          </a:p>
        </p:txBody>
      </p:sp>
      <p:sp>
        <p:nvSpPr>
          <p:cNvPr id="3" name="Fußzeilenplatzhalter 2">
            <a:extLst>
              <a:ext uri="{FF2B5EF4-FFF2-40B4-BE49-F238E27FC236}">
                <a16:creationId xmlns:a16="http://schemas.microsoft.com/office/drawing/2014/main" id="{FB39D22D-1AAF-8A95-14DC-E45BE347BF9E}"/>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39915EBC-249A-80B8-429A-3CF1F13C7BD2}"/>
              </a:ext>
            </a:extLst>
          </p:cNvPr>
          <p:cNvSpPr>
            <a:spLocks noGrp="1"/>
          </p:cNvSpPr>
          <p:nvPr>
            <p:ph type="sldNum" sz="quarter" idx="12"/>
          </p:nvPr>
        </p:nvSpPr>
        <p:spPr/>
        <p:txBody>
          <a:bodyPr/>
          <a:lstStyle/>
          <a:p>
            <a:fld id="{01B12179-A94A-410D-B3FE-924BB8A7759E}" type="slidenum">
              <a:rPr lang="de-AT" smtClean="0"/>
              <a:pPr/>
              <a:t>53</a:t>
            </a:fld>
            <a:endParaRPr lang="de-AT"/>
          </a:p>
        </p:txBody>
      </p:sp>
      <p:sp>
        <p:nvSpPr>
          <p:cNvPr id="6" name="Textfeld 5">
            <a:extLst>
              <a:ext uri="{FF2B5EF4-FFF2-40B4-BE49-F238E27FC236}">
                <a16:creationId xmlns:a16="http://schemas.microsoft.com/office/drawing/2014/main" id="{1C9F99B6-2066-881B-145A-E536AB53B0AE}"/>
              </a:ext>
            </a:extLst>
          </p:cNvPr>
          <p:cNvSpPr txBox="1"/>
          <p:nvPr/>
        </p:nvSpPr>
        <p:spPr>
          <a:xfrm>
            <a:off x="616400" y="764704"/>
            <a:ext cx="7051944" cy="707886"/>
          </a:xfrm>
          <a:prstGeom prst="rect">
            <a:avLst/>
          </a:prstGeom>
          <a:solidFill>
            <a:srgbClr val="00B0F0"/>
          </a:solidFill>
        </p:spPr>
        <p:txBody>
          <a:bodyPr wrap="square" rtlCol="0">
            <a:spAutoFit/>
          </a:bodyPr>
          <a:lstStyle/>
          <a:p>
            <a:r>
              <a:rPr lang="de-AT" sz="3200" b="1" dirty="0"/>
              <a:t>Der Umgang mit </a:t>
            </a:r>
            <a:r>
              <a:rPr lang="de-AT" sz="4000" b="1" dirty="0" err="1">
                <a:solidFill>
                  <a:srgbClr val="FF0000"/>
                </a:solidFill>
              </a:rPr>
              <a:t>KI_</a:t>
            </a:r>
            <a:r>
              <a:rPr lang="de-AT" sz="2800" b="1" dirty="0" err="1">
                <a:solidFill>
                  <a:srgbClr val="FF0000"/>
                </a:solidFill>
              </a:rPr>
              <a:t>Wissenswertes</a:t>
            </a:r>
            <a:endParaRPr lang="de-AT" sz="3200" b="1" dirty="0">
              <a:solidFill>
                <a:srgbClr val="FF0000"/>
              </a:solidFill>
            </a:endParaRPr>
          </a:p>
        </p:txBody>
      </p:sp>
    </p:spTree>
    <p:extLst>
      <p:ext uri="{BB962C8B-B14F-4D97-AF65-F5344CB8AC3E}">
        <p14:creationId xmlns:p14="http://schemas.microsoft.com/office/powerpoint/2010/main" val="12156065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4F6B4D43-6A72-11ED-A3AB-E17D951E6438}"/>
              </a:ext>
            </a:extLst>
          </p:cNvPr>
          <p:cNvSpPr>
            <a:spLocks noGrp="1"/>
          </p:cNvSpPr>
          <p:nvPr>
            <p:ph idx="1"/>
          </p:nvPr>
        </p:nvSpPr>
        <p:spPr/>
        <p:txBody>
          <a:bodyPr>
            <a:normAutofit/>
          </a:bodyPr>
          <a:lstStyle/>
          <a:p>
            <a:pPr marL="0" indent="0">
              <a:lnSpc>
                <a:spcPct val="115000"/>
              </a:lnSpc>
              <a:spcAft>
                <a:spcPts val="800"/>
              </a:spcAft>
              <a:buNone/>
            </a:pPr>
            <a:r>
              <a:rPr lang="de-DE" sz="2000" b="1" kern="100" dirty="0">
                <a:effectLst/>
                <a:ea typeface="Aptos" panose="020B0004020202020204" pitchFamily="34" charset="0"/>
                <a:cs typeface="Times New Roman" panose="02020603050405020304" pitchFamily="18" charset="0"/>
              </a:rPr>
              <a:t>Für eure Diplomarbeit gilt:</a:t>
            </a:r>
          </a:p>
          <a:p>
            <a:pPr marL="0" indent="0">
              <a:lnSpc>
                <a:spcPct val="100000"/>
              </a:lnSpc>
              <a:spcAft>
                <a:spcPts val="800"/>
              </a:spcAft>
              <a:buNone/>
            </a:pPr>
            <a:r>
              <a:rPr lang="de-DE" sz="2000" kern="100" dirty="0">
                <a:effectLst/>
                <a:ea typeface="Aptos" panose="020B0004020202020204" pitchFamily="34" charset="0"/>
                <a:cs typeface="Times New Roman" panose="02020603050405020304" pitchFamily="18" charset="0"/>
              </a:rPr>
              <a:t>1.	Wenn ihr KI benutzt, müsst ihr das angeben</a:t>
            </a:r>
          </a:p>
          <a:p>
            <a:pPr marL="0" indent="0">
              <a:lnSpc>
                <a:spcPct val="100000"/>
              </a:lnSpc>
              <a:spcAft>
                <a:spcPts val="800"/>
              </a:spcAft>
              <a:buNone/>
            </a:pPr>
            <a:r>
              <a:rPr lang="de-DE" sz="2000" kern="100" dirty="0">
                <a:effectLst/>
                <a:ea typeface="Aptos" panose="020B0004020202020204" pitchFamily="34" charset="0"/>
                <a:cs typeface="Times New Roman" panose="02020603050405020304" pitchFamily="18" charset="0"/>
              </a:rPr>
              <a:t>2.	Wichtig: Schreibt auf, welche Fragen ihr der KI genau gestellt 	habt (das nennt man "Prompts")</a:t>
            </a:r>
          </a:p>
          <a:p>
            <a:pPr marL="0" indent="0">
              <a:lnSpc>
                <a:spcPct val="100000"/>
              </a:lnSpc>
              <a:spcAft>
                <a:spcPts val="800"/>
              </a:spcAft>
              <a:buNone/>
            </a:pPr>
            <a:r>
              <a:rPr lang="de-DE" sz="2000" kern="100" dirty="0">
                <a:effectLst/>
                <a:ea typeface="Aptos" panose="020B0004020202020204" pitchFamily="34" charset="0"/>
                <a:cs typeface="Times New Roman" panose="02020603050405020304" pitchFamily="18" charset="0"/>
              </a:rPr>
              <a:t>3.	Pro-Tipp: Je genauer eure Frage, desto besser die KI-Antwort!</a:t>
            </a:r>
          </a:p>
          <a:p>
            <a:pPr marL="0" indent="0">
              <a:lnSpc>
                <a:spcPct val="100000"/>
              </a:lnSpc>
              <a:spcAft>
                <a:spcPts val="800"/>
              </a:spcAft>
              <a:buNone/>
            </a:pPr>
            <a:r>
              <a:rPr lang="de-DE" sz="2000" kern="100" dirty="0">
                <a:effectLst/>
                <a:ea typeface="Aptos" panose="020B0004020202020204" pitchFamily="34" charset="0"/>
                <a:cs typeface="Times New Roman" panose="02020603050405020304" pitchFamily="18" charset="0"/>
              </a:rPr>
              <a:t>4.	Die Zitierung im Literaturverzeichnis sollte wie folgt aussehen:</a:t>
            </a:r>
          </a:p>
          <a:p>
            <a:pPr marL="0" indent="0">
              <a:lnSpc>
                <a:spcPct val="100000"/>
              </a:lnSpc>
              <a:spcAft>
                <a:spcPts val="800"/>
              </a:spcAft>
              <a:buNone/>
            </a:pPr>
            <a:endParaRPr lang="de-DE" sz="2000" kern="100" dirty="0">
              <a:effectLst/>
              <a:ea typeface="Aptos" panose="020B0004020202020204" pitchFamily="34" charset="0"/>
              <a:cs typeface="Times New Roman" panose="02020603050405020304" pitchFamily="18" charset="0"/>
            </a:endParaRPr>
          </a:p>
          <a:p>
            <a:pPr marL="0" indent="0">
              <a:lnSpc>
                <a:spcPct val="100000"/>
              </a:lnSpc>
              <a:spcAft>
                <a:spcPts val="800"/>
              </a:spcAft>
              <a:buNone/>
            </a:pPr>
            <a:endParaRPr lang="de-DE" sz="2000" kern="100" dirty="0">
              <a:effectLst/>
              <a:ea typeface="Aptos" panose="020B0004020202020204" pitchFamily="34" charset="0"/>
              <a:cs typeface="Times New Roman" panose="02020603050405020304" pitchFamily="18" charset="0"/>
            </a:endParaRPr>
          </a:p>
          <a:p>
            <a:pPr marL="0" indent="0">
              <a:lnSpc>
                <a:spcPct val="100000"/>
              </a:lnSpc>
              <a:spcAft>
                <a:spcPts val="800"/>
              </a:spcAft>
              <a:buNone/>
            </a:pPr>
            <a:r>
              <a:rPr lang="de-DE" sz="2000" kern="100" dirty="0">
                <a:effectLst/>
                <a:ea typeface="Aptos" panose="020B0004020202020204" pitchFamily="34" charset="0"/>
                <a:cs typeface="Times New Roman" panose="02020603050405020304" pitchFamily="18" charset="0"/>
              </a:rPr>
              <a:t>		</a:t>
            </a:r>
            <a:r>
              <a:rPr lang="de-DE" sz="1600" kern="100" dirty="0">
                <a:effectLst/>
                <a:ea typeface="Aptos" panose="020B0004020202020204" pitchFamily="34" charset="0"/>
                <a:cs typeface="Times New Roman" panose="02020603050405020304" pitchFamily="18" charset="0"/>
              </a:rPr>
              <a:t>Zitierung in der Fußzeile: </a:t>
            </a:r>
            <a:r>
              <a:rPr lang="de-DE" sz="1600" kern="100" dirty="0" err="1">
                <a:effectLst/>
                <a:ea typeface="Aptos" panose="020B0004020202020204" pitchFamily="34" charset="0"/>
                <a:cs typeface="Times New Roman" panose="02020603050405020304" pitchFamily="18" charset="0"/>
              </a:rPr>
              <a:t>ChatGPT</a:t>
            </a:r>
            <a:r>
              <a:rPr lang="de-DE" sz="1600" kern="100" dirty="0">
                <a:effectLst/>
                <a:ea typeface="Aptos" panose="020B0004020202020204" pitchFamily="34" charset="0"/>
                <a:cs typeface="Times New Roman" panose="02020603050405020304" pitchFamily="18" charset="0"/>
              </a:rPr>
              <a:t> 2023a, </a:t>
            </a:r>
            <a:r>
              <a:rPr lang="de-DE" sz="1600" kern="100" dirty="0" err="1">
                <a:effectLst/>
                <a:ea typeface="Aptos" panose="020B0004020202020204" pitchFamily="34" charset="0"/>
                <a:cs typeface="Times New Roman" panose="02020603050405020304" pitchFamily="18" charset="0"/>
              </a:rPr>
              <a:t>o.S</a:t>
            </a:r>
            <a:r>
              <a:rPr lang="de-DE" sz="1600" kern="100" dirty="0">
                <a:effectLst/>
                <a:ea typeface="Aptos" panose="020B0004020202020204" pitchFamily="34" charset="0"/>
                <a:cs typeface="Times New Roman" panose="02020603050405020304" pitchFamily="18" charset="0"/>
              </a:rPr>
              <a:t>.</a:t>
            </a:r>
          </a:p>
          <a:p>
            <a:pPr marL="0" indent="0">
              <a:buNone/>
            </a:pPr>
            <a:endParaRPr lang="de-AT" dirty="0"/>
          </a:p>
        </p:txBody>
      </p:sp>
      <p:sp>
        <p:nvSpPr>
          <p:cNvPr id="3" name="Fußzeilenplatzhalter 2">
            <a:extLst>
              <a:ext uri="{FF2B5EF4-FFF2-40B4-BE49-F238E27FC236}">
                <a16:creationId xmlns:a16="http://schemas.microsoft.com/office/drawing/2014/main" id="{FB39D22D-1AAF-8A95-14DC-E45BE347BF9E}"/>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39915EBC-249A-80B8-429A-3CF1F13C7BD2}"/>
              </a:ext>
            </a:extLst>
          </p:cNvPr>
          <p:cNvSpPr>
            <a:spLocks noGrp="1"/>
          </p:cNvSpPr>
          <p:nvPr>
            <p:ph type="sldNum" sz="quarter" idx="12"/>
          </p:nvPr>
        </p:nvSpPr>
        <p:spPr/>
        <p:txBody>
          <a:bodyPr/>
          <a:lstStyle/>
          <a:p>
            <a:fld id="{01B12179-A94A-410D-B3FE-924BB8A7759E}" type="slidenum">
              <a:rPr lang="de-AT" smtClean="0"/>
              <a:pPr/>
              <a:t>54</a:t>
            </a:fld>
            <a:endParaRPr lang="de-AT"/>
          </a:p>
        </p:txBody>
      </p:sp>
      <p:sp>
        <p:nvSpPr>
          <p:cNvPr id="6" name="Textfeld 5">
            <a:extLst>
              <a:ext uri="{FF2B5EF4-FFF2-40B4-BE49-F238E27FC236}">
                <a16:creationId xmlns:a16="http://schemas.microsoft.com/office/drawing/2014/main" id="{1C9F99B6-2066-881B-145A-E536AB53B0AE}"/>
              </a:ext>
            </a:extLst>
          </p:cNvPr>
          <p:cNvSpPr txBox="1"/>
          <p:nvPr/>
        </p:nvSpPr>
        <p:spPr>
          <a:xfrm>
            <a:off x="616400" y="764704"/>
            <a:ext cx="7051944" cy="707886"/>
          </a:xfrm>
          <a:prstGeom prst="rect">
            <a:avLst/>
          </a:prstGeom>
          <a:solidFill>
            <a:srgbClr val="00B0F0"/>
          </a:solidFill>
        </p:spPr>
        <p:txBody>
          <a:bodyPr wrap="square" rtlCol="0">
            <a:spAutoFit/>
          </a:bodyPr>
          <a:lstStyle/>
          <a:p>
            <a:r>
              <a:rPr lang="de-AT" sz="3200" b="1" dirty="0"/>
              <a:t>Der Umgang mit </a:t>
            </a:r>
            <a:r>
              <a:rPr lang="de-AT" sz="4000" b="1" dirty="0" err="1">
                <a:solidFill>
                  <a:srgbClr val="FF0000"/>
                </a:solidFill>
              </a:rPr>
              <a:t>KI_</a:t>
            </a:r>
            <a:r>
              <a:rPr lang="de-AT" sz="2800" b="1" dirty="0" err="1">
                <a:solidFill>
                  <a:srgbClr val="FF0000"/>
                </a:solidFill>
              </a:rPr>
              <a:t>bei</a:t>
            </a:r>
            <a:r>
              <a:rPr lang="de-AT" sz="2800" b="1" dirty="0">
                <a:solidFill>
                  <a:srgbClr val="FF0000"/>
                </a:solidFill>
              </a:rPr>
              <a:t> der DA</a:t>
            </a:r>
            <a:endParaRPr lang="de-AT" sz="3200" b="1" dirty="0">
              <a:solidFill>
                <a:srgbClr val="FF0000"/>
              </a:solidFill>
            </a:endParaRPr>
          </a:p>
        </p:txBody>
      </p:sp>
      <p:pic>
        <p:nvPicPr>
          <p:cNvPr id="8" name="Grafik 7">
            <a:extLst>
              <a:ext uri="{FF2B5EF4-FFF2-40B4-BE49-F238E27FC236}">
                <a16:creationId xmlns:a16="http://schemas.microsoft.com/office/drawing/2014/main" id="{269B20CF-AC44-55E9-8BE5-91A74C9C2BE7}"/>
              </a:ext>
            </a:extLst>
          </p:cNvPr>
          <p:cNvPicPr>
            <a:picLocks noChangeAspect="1"/>
          </p:cNvPicPr>
          <p:nvPr/>
        </p:nvPicPr>
        <p:blipFill>
          <a:blip r:embed="rId2"/>
          <a:srcRect b="46353"/>
          <a:stretch/>
        </p:blipFill>
        <p:spPr>
          <a:xfrm>
            <a:off x="1930274" y="4653136"/>
            <a:ext cx="5760720" cy="1137300"/>
          </a:xfrm>
          <a:prstGeom prst="rect">
            <a:avLst/>
          </a:prstGeom>
        </p:spPr>
      </p:pic>
    </p:spTree>
    <p:extLst>
      <p:ext uri="{BB962C8B-B14F-4D97-AF65-F5344CB8AC3E}">
        <p14:creationId xmlns:p14="http://schemas.microsoft.com/office/powerpoint/2010/main" val="12113522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4F6B4D43-6A72-11ED-A3AB-E17D951E6438}"/>
              </a:ext>
            </a:extLst>
          </p:cNvPr>
          <p:cNvSpPr>
            <a:spLocks noGrp="1"/>
          </p:cNvSpPr>
          <p:nvPr>
            <p:ph idx="1"/>
          </p:nvPr>
        </p:nvSpPr>
        <p:spPr/>
        <p:txBody>
          <a:bodyPr>
            <a:normAutofit lnSpcReduction="10000"/>
          </a:bodyPr>
          <a:lstStyle/>
          <a:p>
            <a:pPr marL="342900" lvl="0" indent="-342900">
              <a:lnSpc>
                <a:spcPct val="115000"/>
              </a:lnSpc>
              <a:buSzPts val="1000"/>
              <a:buFont typeface="Symbol" panose="05050102010706020507" pitchFamily="18" charset="2"/>
              <a:buChar char=""/>
              <a:tabLst>
                <a:tab pos="457200" algn="l"/>
              </a:tabLst>
            </a:pPr>
            <a:r>
              <a:rPr lang="de-AT" sz="1800" u="sng" kern="100" dirty="0">
                <a:solidFill>
                  <a:srgbClr val="467886"/>
                </a:solidFill>
                <a:effectLst/>
                <a:ea typeface="Aptos" panose="020B0004020202020204" pitchFamily="34" charset="0"/>
                <a:cs typeface="Times New Roman" panose="02020603050405020304" pitchFamily="18" charset="0"/>
                <a:hlinkClick r:id="rId2"/>
              </a:rPr>
              <a:t>Grammarly: Free AI Writing Assistance</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err="1">
                <a:solidFill>
                  <a:srgbClr val="467886"/>
                </a:solidFill>
                <a:effectLst/>
                <a:ea typeface="Aptos" panose="020B0004020202020204" pitchFamily="34" charset="0"/>
                <a:cs typeface="Times New Roman" panose="02020603050405020304" pitchFamily="18" charset="0"/>
                <a:hlinkClick r:id="rId3"/>
              </a:rPr>
              <a:t>DeepL</a:t>
            </a:r>
            <a:r>
              <a:rPr lang="de-AT" sz="1800" u="sng" kern="100" dirty="0">
                <a:solidFill>
                  <a:srgbClr val="467886"/>
                </a:solidFill>
                <a:effectLst/>
                <a:ea typeface="Aptos" panose="020B0004020202020204" pitchFamily="34" charset="0"/>
                <a:cs typeface="Times New Roman" panose="02020603050405020304" pitchFamily="18" charset="0"/>
                <a:hlinkClick r:id="rId3"/>
              </a:rPr>
              <a:t> Write: AI-</a:t>
            </a:r>
            <a:r>
              <a:rPr lang="de-AT" sz="1800" u="sng" kern="100" dirty="0" err="1">
                <a:solidFill>
                  <a:srgbClr val="467886"/>
                </a:solidFill>
                <a:effectLst/>
                <a:ea typeface="Aptos" panose="020B0004020202020204" pitchFamily="34" charset="0"/>
                <a:cs typeface="Times New Roman" panose="02020603050405020304" pitchFamily="18" charset="0"/>
                <a:hlinkClick r:id="rId3"/>
              </a:rPr>
              <a:t>powered</a:t>
            </a:r>
            <a:r>
              <a:rPr lang="de-AT" sz="1800" u="sng" kern="100" dirty="0">
                <a:solidFill>
                  <a:srgbClr val="467886"/>
                </a:solidFill>
                <a:effectLst/>
                <a:ea typeface="Aptos" panose="020B0004020202020204" pitchFamily="34" charset="0"/>
                <a:cs typeface="Times New Roman" panose="02020603050405020304" pitchFamily="18" charset="0"/>
                <a:hlinkClick r:id="rId3"/>
              </a:rPr>
              <a:t> </a:t>
            </a:r>
            <a:r>
              <a:rPr lang="de-AT" sz="1800" u="sng" kern="100" dirty="0" err="1">
                <a:solidFill>
                  <a:srgbClr val="467886"/>
                </a:solidFill>
                <a:effectLst/>
                <a:ea typeface="Aptos" panose="020B0004020202020204" pitchFamily="34" charset="0"/>
                <a:cs typeface="Times New Roman" panose="02020603050405020304" pitchFamily="18" charset="0"/>
                <a:hlinkClick r:id="rId3"/>
              </a:rPr>
              <a:t>writing</a:t>
            </a:r>
            <a:r>
              <a:rPr lang="de-AT" sz="1800" u="sng" kern="100" dirty="0">
                <a:solidFill>
                  <a:srgbClr val="467886"/>
                </a:solidFill>
                <a:effectLst/>
                <a:ea typeface="Aptos" panose="020B0004020202020204" pitchFamily="34" charset="0"/>
                <a:cs typeface="Times New Roman" panose="02020603050405020304" pitchFamily="18" charset="0"/>
                <a:hlinkClick r:id="rId3"/>
              </a:rPr>
              <a:t> </a:t>
            </a:r>
            <a:r>
              <a:rPr lang="de-AT" sz="1800" u="sng" kern="100" dirty="0" err="1">
                <a:solidFill>
                  <a:srgbClr val="467886"/>
                </a:solidFill>
                <a:effectLst/>
                <a:ea typeface="Aptos" panose="020B0004020202020204" pitchFamily="34" charset="0"/>
                <a:cs typeface="Times New Roman" panose="02020603050405020304" pitchFamily="18" charset="0"/>
                <a:hlinkClick r:id="rId3"/>
              </a:rPr>
              <a:t>companion</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err="1">
                <a:solidFill>
                  <a:srgbClr val="467886"/>
                </a:solidFill>
                <a:effectLst/>
                <a:ea typeface="Aptos" panose="020B0004020202020204" pitchFamily="34" charset="0"/>
                <a:cs typeface="Times New Roman" panose="02020603050405020304" pitchFamily="18" charset="0"/>
                <a:hlinkClick r:id="rId4"/>
              </a:rPr>
              <a:t>NotebookLM</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a:solidFill>
                  <a:srgbClr val="467886"/>
                </a:solidFill>
                <a:effectLst/>
                <a:ea typeface="Aptos" panose="020B0004020202020204" pitchFamily="34" charset="0"/>
                <a:cs typeface="Times New Roman" panose="02020603050405020304" pitchFamily="18" charset="0"/>
                <a:hlinkClick r:id="rId5"/>
              </a:rPr>
              <a:t>https://auth.mistral.ai/ui/login?flow=925e9090-1c75-40d8-97b9-85a205f548e2</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err="1">
                <a:solidFill>
                  <a:srgbClr val="467886"/>
                </a:solidFill>
                <a:effectLst/>
                <a:ea typeface="Aptos" panose="020B0004020202020204" pitchFamily="34" charset="0"/>
                <a:cs typeface="Times New Roman" panose="02020603050405020304" pitchFamily="18" charset="0"/>
                <a:hlinkClick r:id="rId6"/>
              </a:rPr>
              <a:t>Perplexity</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a:solidFill>
                  <a:srgbClr val="467886"/>
                </a:solidFill>
                <a:effectLst/>
                <a:ea typeface="Aptos" panose="020B0004020202020204" pitchFamily="34" charset="0"/>
                <a:cs typeface="Times New Roman" panose="02020603050405020304" pitchFamily="18" charset="0"/>
                <a:hlinkClick r:id="rId7"/>
              </a:rPr>
              <a:t>You.com | AI </a:t>
            </a:r>
            <a:r>
              <a:rPr lang="de-AT" sz="1800" u="sng" kern="100" dirty="0" err="1">
                <a:solidFill>
                  <a:srgbClr val="467886"/>
                </a:solidFill>
                <a:effectLst/>
                <a:ea typeface="Aptos" panose="020B0004020202020204" pitchFamily="34" charset="0"/>
                <a:cs typeface="Times New Roman" panose="02020603050405020304" pitchFamily="18" charset="0"/>
                <a:hlinkClick r:id="rId7"/>
              </a:rPr>
              <a:t>for</a:t>
            </a:r>
            <a:r>
              <a:rPr lang="de-AT" sz="1800" u="sng" kern="100" dirty="0">
                <a:solidFill>
                  <a:srgbClr val="467886"/>
                </a:solidFill>
                <a:effectLst/>
                <a:ea typeface="Aptos" panose="020B0004020202020204" pitchFamily="34" charset="0"/>
                <a:cs typeface="Times New Roman" panose="02020603050405020304" pitchFamily="18" charset="0"/>
                <a:hlinkClick r:id="rId7"/>
              </a:rPr>
              <a:t> </a:t>
            </a:r>
            <a:r>
              <a:rPr lang="de-AT" sz="1800" u="sng" kern="100" dirty="0" err="1">
                <a:solidFill>
                  <a:srgbClr val="467886"/>
                </a:solidFill>
                <a:effectLst/>
                <a:ea typeface="Aptos" panose="020B0004020202020204" pitchFamily="34" charset="0"/>
                <a:cs typeface="Times New Roman" panose="02020603050405020304" pitchFamily="18" charset="0"/>
                <a:hlinkClick r:id="rId7"/>
              </a:rPr>
              <a:t>workplace</a:t>
            </a:r>
            <a:r>
              <a:rPr lang="de-AT" sz="1800" u="sng" kern="100" dirty="0">
                <a:solidFill>
                  <a:srgbClr val="467886"/>
                </a:solidFill>
                <a:effectLst/>
                <a:ea typeface="Aptos" panose="020B0004020202020204" pitchFamily="34" charset="0"/>
                <a:cs typeface="Times New Roman" panose="02020603050405020304" pitchFamily="18" charset="0"/>
                <a:hlinkClick r:id="rId7"/>
              </a:rPr>
              <a:t> </a:t>
            </a:r>
            <a:r>
              <a:rPr lang="de-AT" sz="1800" u="sng" kern="100" dirty="0" err="1">
                <a:solidFill>
                  <a:srgbClr val="467886"/>
                </a:solidFill>
                <a:effectLst/>
                <a:ea typeface="Aptos" panose="020B0004020202020204" pitchFamily="34" charset="0"/>
                <a:cs typeface="Times New Roman" panose="02020603050405020304" pitchFamily="18" charset="0"/>
                <a:hlinkClick r:id="rId7"/>
              </a:rPr>
              <a:t>productivity</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a:solidFill>
                  <a:srgbClr val="467886"/>
                </a:solidFill>
                <a:effectLst/>
                <a:ea typeface="Aptos" panose="020B0004020202020204" pitchFamily="34" charset="0"/>
                <a:cs typeface="Times New Roman" panose="02020603050405020304" pitchFamily="18" charset="0"/>
                <a:hlinkClick r:id="rId8"/>
              </a:rPr>
              <a:t>Gemini</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a:solidFill>
                  <a:srgbClr val="467886"/>
                </a:solidFill>
                <a:effectLst/>
                <a:ea typeface="Aptos" panose="020B0004020202020204" pitchFamily="34" charset="0"/>
                <a:cs typeface="Times New Roman" panose="02020603050405020304" pitchFamily="18" charset="0"/>
                <a:hlinkClick r:id="rId9"/>
              </a:rPr>
              <a:t>Claude</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a:solidFill>
                  <a:srgbClr val="467886"/>
                </a:solidFill>
                <a:effectLst/>
                <a:ea typeface="Aptos" panose="020B0004020202020204" pitchFamily="34" charset="0"/>
                <a:cs typeface="Times New Roman" panose="02020603050405020304" pitchFamily="18" charset="0"/>
                <a:hlinkClick r:id="rId10"/>
              </a:rPr>
              <a:t>Copilot | Microsoft 365</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buSzPts val="1000"/>
              <a:buFont typeface="Symbol" panose="05050102010706020507" pitchFamily="18" charset="2"/>
              <a:buChar char=""/>
              <a:tabLst>
                <a:tab pos="457200" algn="l"/>
              </a:tabLst>
            </a:pPr>
            <a:r>
              <a:rPr lang="de-AT" sz="1800" u="sng" kern="100" dirty="0" err="1">
                <a:solidFill>
                  <a:srgbClr val="467886"/>
                </a:solidFill>
                <a:effectLst/>
                <a:ea typeface="Aptos" panose="020B0004020202020204" pitchFamily="34" charset="0"/>
                <a:cs typeface="Times New Roman" panose="02020603050405020304" pitchFamily="18" charset="0"/>
                <a:hlinkClick r:id="rId11"/>
              </a:rPr>
              <a:t>ChatGPT</a:t>
            </a:r>
            <a:endParaRPr lang="de-AT" sz="1800" kern="100" dirty="0">
              <a:effectLst/>
              <a:ea typeface="Aptos" panose="020B000402020202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de-AT" sz="1800" kern="100" dirty="0">
                <a:effectLst/>
                <a:ea typeface="Aptos" panose="020B0004020202020204" pitchFamily="34" charset="0"/>
                <a:cs typeface="Times New Roman" panose="02020603050405020304" pitchFamily="18" charset="0"/>
              </a:rPr>
              <a:t>…</a:t>
            </a:r>
          </a:p>
          <a:p>
            <a:endParaRPr lang="de-AT" dirty="0"/>
          </a:p>
        </p:txBody>
      </p:sp>
      <p:sp>
        <p:nvSpPr>
          <p:cNvPr id="3" name="Fußzeilenplatzhalter 2">
            <a:extLst>
              <a:ext uri="{FF2B5EF4-FFF2-40B4-BE49-F238E27FC236}">
                <a16:creationId xmlns:a16="http://schemas.microsoft.com/office/drawing/2014/main" id="{FB39D22D-1AAF-8A95-14DC-E45BE347BF9E}"/>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39915EBC-249A-80B8-429A-3CF1F13C7BD2}"/>
              </a:ext>
            </a:extLst>
          </p:cNvPr>
          <p:cNvSpPr>
            <a:spLocks noGrp="1"/>
          </p:cNvSpPr>
          <p:nvPr>
            <p:ph type="sldNum" sz="quarter" idx="12"/>
          </p:nvPr>
        </p:nvSpPr>
        <p:spPr/>
        <p:txBody>
          <a:bodyPr/>
          <a:lstStyle/>
          <a:p>
            <a:fld id="{01B12179-A94A-410D-B3FE-924BB8A7759E}" type="slidenum">
              <a:rPr lang="de-AT" smtClean="0"/>
              <a:pPr/>
              <a:t>55</a:t>
            </a:fld>
            <a:endParaRPr lang="de-AT"/>
          </a:p>
        </p:txBody>
      </p:sp>
      <p:sp>
        <p:nvSpPr>
          <p:cNvPr id="6" name="Textfeld 5">
            <a:extLst>
              <a:ext uri="{FF2B5EF4-FFF2-40B4-BE49-F238E27FC236}">
                <a16:creationId xmlns:a16="http://schemas.microsoft.com/office/drawing/2014/main" id="{1C9F99B6-2066-881B-145A-E536AB53B0AE}"/>
              </a:ext>
            </a:extLst>
          </p:cNvPr>
          <p:cNvSpPr txBox="1"/>
          <p:nvPr/>
        </p:nvSpPr>
        <p:spPr>
          <a:xfrm>
            <a:off x="616400" y="764704"/>
            <a:ext cx="7051944" cy="707886"/>
          </a:xfrm>
          <a:prstGeom prst="rect">
            <a:avLst/>
          </a:prstGeom>
          <a:solidFill>
            <a:srgbClr val="00B0F0"/>
          </a:solidFill>
        </p:spPr>
        <p:txBody>
          <a:bodyPr wrap="square" rtlCol="0">
            <a:spAutoFit/>
          </a:bodyPr>
          <a:lstStyle/>
          <a:p>
            <a:r>
              <a:rPr lang="de-AT" sz="3200" b="1" dirty="0"/>
              <a:t>Der Umgang mit </a:t>
            </a:r>
            <a:r>
              <a:rPr lang="de-AT" sz="4000" b="1" dirty="0" err="1">
                <a:solidFill>
                  <a:srgbClr val="FF0000"/>
                </a:solidFill>
              </a:rPr>
              <a:t>KI_</a:t>
            </a:r>
            <a:r>
              <a:rPr lang="de-AT" sz="2800" b="1" dirty="0" err="1">
                <a:solidFill>
                  <a:srgbClr val="FF0000"/>
                </a:solidFill>
              </a:rPr>
              <a:t>Tools</a:t>
            </a:r>
            <a:endParaRPr lang="de-AT" sz="3200" b="1" dirty="0">
              <a:solidFill>
                <a:srgbClr val="FF0000"/>
              </a:solidFill>
            </a:endParaRPr>
          </a:p>
        </p:txBody>
      </p:sp>
    </p:spTree>
    <p:extLst>
      <p:ext uri="{BB962C8B-B14F-4D97-AF65-F5344CB8AC3E}">
        <p14:creationId xmlns:p14="http://schemas.microsoft.com/office/powerpoint/2010/main" val="42778229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4F6B4D43-6A72-11ED-A3AB-E17D951E6438}"/>
              </a:ext>
            </a:extLst>
          </p:cNvPr>
          <p:cNvSpPr>
            <a:spLocks noGrp="1"/>
          </p:cNvSpPr>
          <p:nvPr>
            <p:ph idx="1"/>
          </p:nvPr>
        </p:nvSpPr>
        <p:spPr/>
        <p:txBody>
          <a:bodyPr>
            <a:normAutofit/>
          </a:bodyPr>
          <a:lstStyle/>
          <a:p>
            <a:endParaRPr lang="de-AT" dirty="0"/>
          </a:p>
        </p:txBody>
      </p:sp>
      <p:sp>
        <p:nvSpPr>
          <p:cNvPr id="3" name="Fußzeilenplatzhalter 2">
            <a:extLst>
              <a:ext uri="{FF2B5EF4-FFF2-40B4-BE49-F238E27FC236}">
                <a16:creationId xmlns:a16="http://schemas.microsoft.com/office/drawing/2014/main" id="{FB39D22D-1AAF-8A95-14DC-E45BE347BF9E}"/>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39915EBC-249A-80B8-429A-3CF1F13C7BD2}"/>
              </a:ext>
            </a:extLst>
          </p:cNvPr>
          <p:cNvSpPr>
            <a:spLocks noGrp="1"/>
          </p:cNvSpPr>
          <p:nvPr>
            <p:ph type="sldNum" sz="quarter" idx="12"/>
          </p:nvPr>
        </p:nvSpPr>
        <p:spPr/>
        <p:txBody>
          <a:bodyPr/>
          <a:lstStyle/>
          <a:p>
            <a:fld id="{01B12179-A94A-410D-B3FE-924BB8A7759E}" type="slidenum">
              <a:rPr lang="de-AT" smtClean="0"/>
              <a:pPr/>
              <a:t>56</a:t>
            </a:fld>
            <a:endParaRPr lang="de-AT"/>
          </a:p>
        </p:txBody>
      </p:sp>
      <p:sp>
        <p:nvSpPr>
          <p:cNvPr id="6" name="Textfeld 5">
            <a:extLst>
              <a:ext uri="{FF2B5EF4-FFF2-40B4-BE49-F238E27FC236}">
                <a16:creationId xmlns:a16="http://schemas.microsoft.com/office/drawing/2014/main" id="{1C9F99B6-2066-881B-145A-E536AB53B0AE}"/>
              </a:ext>
            </a:extLst>
          </p:cNvPr>
          <p:cNvSpPr txBox="1"/>
          <p:nvPr/>
        </p:nvSpPr>
        <p:spPr>
          <a:xfrm>
            <a:off x="616400" y="764704"/>
            <a:ext cx="7051944" cy="707886"/>
          </a:xfrm>
          <a:prstGeom prst="rect">
            <a:avLst/>
          </a:prstGeom>
          <a:solidFill>
            <a:srgbClr val="00B0F0"/>
          </a:solidFill>
        </p:spPr>
        <p:txBody>
          <a:bodyPr wrap="square" rtlCol="0">
            <a:spAutoFit/>
          </a:bodyPr>
          <a:lstStyle/>
          <a:p>
            <a:r>
              <a:rPr lang="de-AT" sz="3200" b="1" dirty="0"/>
              <a:t>Der Umgang mit </a:t>
            </a:r>
            <a:r>
              <a:rPr lang="de-AT" sz="4000" b="1" dirty="0">
                <a:solidFill>
                  <a:srgbClr val="FF0000"/>
                </a:solidFill>
              </a:rPr>
              <a:t>KI</a:t>
            </a:r>
            <a:endParaRPr lang="de-AT" sz="3200" b="1" dirty="0">
              <a:solidFill>
                <a:srgbClr val="FF0000"/>
              </a:solidFill>
            </a:endParaRPr>
          </a:p>
        </p:txBody>
      </p:sp>
    </p:spTree>
    <p:extLst>
      <p:ext uri="{BB962C8B-B14F-4D97-AF65-F5344CB8AC3E}">
        <p14:creationId xmlns:p14="http://schemas.microsoft.com/office/powerpoint/2010/main" val="24684527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9889" y="764704"/>
            <a:ext cx="6967686" cy="886789"/>
          </a:xfrm>
        </p:spPr>
        <p:txBody>
          <a:bodyPr>
            <a:normAutofit fontScale="90000"/>
          </a:bodyPr>
          <a:lstStyle/>
          <a:p>
            <a:pPr algn="ctr"/>
            <a:endParaRPr lang="de-AT" sz="6000" b="1" dirty="0">
              <a:solidFill>
                <a:schemeClr val="tx1"/>
              </a:solidFill>
            </a:endParaRPr>
          </a:p>
        </p:txBody>
      </p:sp>
      <p:sp>
        <p:nvSpPr>
          <p:cNvPr id="5" name="Inhaltsplatzhalter 4">
            <a:extLst>
              <a:ext uri="{FF2B5EF4-FFF2-40B4-BE49-F238E27FC236}">
                <a16:creationId xmlns:a16="http://schemas.microsoft.com/office/drawing/2014/main" id="{EDC2FA55-E7ED-4899-B04C-34F35ADE1995}"/>
              </a:ext>
            </a:extLst>
          </p:cNvPr>
          <p:cNvSpPr>
            <a:spLocks noGrp="1"/>
          </p:cNvSpPr>
          <p:nvPr>
            <p:ph idx="1"/>
          </p:nvPr>
        </p:nvSpPr>
        <p:spPr/>
        <p:txBody>
          <a:bodyPr>
            <a:normAutofit/>
          </a:bodyPr>
          <a:lstStyle/>
          <a:p>
            <a:pPr marL="0" indent="0" algn="ctr">
              <a:buNone/>
            </a:pPr>
            <a:endParaRPr lang="de-AT" sz="7200" dirty="0"/>
          </a:p>
          <a:p>
            <a:pPr marL="0" indent="0" algn="ctr">
              <a:buNone/>
            </a:pPr>
            <a:r>
              <a:rPr lang="de-AT" sz="7200" dirty="0"/>
              <a:t>Zitierregeln</a:t>
            </a:r>
            <a:endParaRPr lang="de-AT" sz="66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4" name="Foliennummernplatzhalter 3"/>
          <p:cNvSpPr>
            <a:spLocks noGrp="1"/>
          </p:cNvSpPr>
          <p:nvPr>
            <p:ph type="sldNum" sz="quarter" idx="12"/>
          </p:nvPr>
        </p:nvSpPr>
        <p:spPr/>
        <p:txBody>
          <a:bodyPr/>
          <a:lstStyle/>
          <a:p>
            <a:fld id="{01B12179-A94A-410D-B3FE-924BB8A7759E}" type="slidenum">
              <a:rPr lang="de-AT" smtClean="0"/>
              <a:pPr/>
              <a:t>57</a:t>
            </a:fld>
            <a:endParaRPr lang="de-AT"/>
          </a:p>
        </p:txBody>
      </p:sp>
    </p:spTree>
    <p:extLst>
      <p:ext uri="{BB962C8B-B14F-4D97-AF65-F5344CB8AC3E}">
        <p14:creationId xmlns:p14="http://schemas.microsoft.com/office/powerpoint/2010/main" val="9587661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a:t>
            </a:r>
          </a:p>
        </p:txBody>
      </p:sp>
      <p:sp>
        <p:nvSpPr>
          <p:cNvPr id="6" name="Inhaltsplatzhalter 5">
            <a:extLst>
              <a:ext uri="{FF2B5EF4-FFF2-40B4-BE49-F238E27FC236}">
                <a16:creationId xmlns:a16="http://schemas.microsoft.com/office/drawing/2014/main" id="{8DB5A3C2-1565-4AD7-90A9-7C79224AC18B}"/>
              </a:ext>
            </a:extLst>
          </p:cNvPr>
          <p:cNvSpPr>
            <a:spLocks noGrp="1"/>
          </p:cNvSpPr>
          <p:nvPr>
            <p:ph idx="1"/>
          </p:nvPr>
        </p:nvSpPr>
        <p:spPr/>
        <p:txBody>
          <a:bodyPr/>
          <a:lstStyle/>
          <a:p>
            <a:pPr marL="0" indent="0">
              <a:buNone/>
            </a:pPr>
            <a:endParaRPr lang="de-AT" sz="2800" b="1" dirty="0">
              <a:solidFill>
                <a:schemeClr val="tx1">
                  <a:lumMod val="75000"/>
                  <a:lumOff val="25000"/>
                </a:schemeClr>
              </a:solidFill>
            </a:endParaRPr>
          </a:p>
          <a:p>
            <a:pPr marL="0" indent="0">
              <a:buNone/>
            </a:pPr>
            <a:r>
              <a:rPr lang="de-AT" sz="2800" b="1" dirty="0">
                <a:solidFill>
                  <a:schemeClr val="tx1">
                    <a:lumMod val="75000"/>
                    <a:lumOff val="25000"/>
                  </a:schemeClr>
                </a:solidFill>
              </a:rPr>
              <a:t>Warum brauchen wir Zitierregeln?</a:t>
            </a:r>
          </a:p>
          <a:p>
            <a:pPr marL="0" indent="0">
              <a:buNone/>
            </a:pPr>
            <a:endParaRPr lang="de-AT" sz="2000" b="1" dirty="0">
              <a:solidFill>
                <a:srgbClr val="424242"/>
              </a:solidFill>
            </a:endParaRPr>
          </a:p>
          <a:p>
            <a:pPr algn="just"/>
            <a:r>
              <a:rPr lang="de-AT" sz="2400" dirty="0">
                <a:solidFill>
                  <a:schemeClr val="tx1">
                    <a:lumMod val="75000"/>
                    <a:lumOff val="25000"/>
                  </a:schemeClr>
                </a:solidFill>
              </a:rPr>
              <a:t>Im Rahmen des [vorwissenschaftlichen] Arbeitens </a:t>
            </a:r>
          </a:p>
          <a:p>
            <a:pPr algn="just"/>
            <a:r>
              <a:rPr lang="de-AT" sz="2400" dirty="0">
                <a:solidFill>
                  <a:schemeClr val="tx1">
                    <a:lumMod val="75000"/>
                    <a:lumOff val="25000"/>
                  </a:schemeClr>
                </a:solidFill>
              </a:rPr>
              <a:t>– der Erstellung einer Diplomarbeit – ist es unerlässlich, alle gedruckten Quellen sowie andere verwendete Medien anzugeben. </a:t>
            </a:r>
          </a:p>
          <a:p>
            <a:pPr marL="0" indent="0" algn="just">
              <a:buNone/>
            </a:pPr>
            <a:endParaRPr lang="de-AT" sz="2000" b="1" dirty="0"/>
          </a:p>
          <a:p>
            <a:pPr marL="0" indent="0" algn="just">
              <a:buNone/>
            </a:pPr>
            <a:r>
              <a:rPr lang="de-AT" sz="2400" b="1" dirty="0">
                <a:solidFill>
                  <a:srgbClr val="FF0000"/>
                </a:solidFill>
              </a:rPr>
              <a:t>Ohne Angabe von Quellen wird Diebstahl an geistigem Eigentum begangen -&gt; Plagiat.</a:t>
            </a:r>
          </a:p>
          <a:p>
            <a:endParaRPr lang="de-AT" dirty="0"/>
          </a:p>
        </p:txBody>
      </p:sp>
      <p:sp>
        <p:nvSpPr>
          <p:cNvPr id="4" name="Fußzeilenplatzhalter 3"/>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58</a:t>
            </a:fld>
            <a:endParaRPr lang="de-AT"/>
          </a:p>
        </p:txBody>
      </p:sp>
    </p:spTree>
    <p:extLst>
      <p:ext uri="{BB962C8B-B14F-4D97-AF65-F5344CB8AC3E}">
        <p14:creationId xmlns:p14="http://schemas.microsoft.com/office/powerpoint/2010/main" val="13314541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Wann werden Quellen genannt?</a:t>
            </a:r>
          </a:p>
        </p:txBody>
      </p:sp>
      <p:sp>
        <p:nvSpPr>
          <p:cNvPr id="6" name="Inhaltsplatzhalter 5">
            <a:extLst>
              <a:ext uri="{FF2B5EF4-FFF2-40B4-BE49-F238E27FC236}">
                <a16:creationId xmlns:a16="http://schemas.microsoft.com/office/drawing/2014/main" id="{BC4D3892-0506-4BED-93D6-25AC20FDAFA9}"/>
              </a:ext>
            </a:extLst>
          </p:cNvPr>
          <p:cNvSpPr>
            <a:spLocks noGrp="1"/>
          </p:cNvSpPr>
          <p:nvPr>
            <p:ph idx="1"/>
          </p:nvPr>
        </p:nvSpPr>
        <p:spPr/>
        <p:txBody>
          <a:bodyPr/>
          <a:lstStyle/>
          <a:p>
            <a:pPr marL="342900" indent="-342900">
              <a:spcAft>
                <a:spcPts val="1200"/>
              </a:spcAft>
              <a:buFont typeface="+mj-lt"/>
              <a:buAutoNum type="arabicPeriod"/>
            </a:pPr>
            <a:r>
              <a:rPr lang="de-AT" sz="2000" dirty="0">
                <a:solidFill>
                  <a:srgbClr val="424242"/>
                </a:solidFill>
              </a:rPr>
              <a:t>Bei direkten wörtlichen Zitaten</a:t>
            </a:r>
          </a:p>
          <a:p>
            <a:pPr marL="342900" indent="-342900">
              <a:spcAft>
                <a:spcPts val="1200"/>
              </a:spcAft>
              <a:buFont typeface="+mj-lt"/>
              <a:buAutoNum type="arabicPeriod"/>
            </a:pPr>
            <a:r>
              <a:rPr lang="de-AT" sz="2000" dirty="0">
                <a:solidFill>
                  <a:srgbClr val="424242"/>
                </a:solidFill>
              </a:rPr>
              <a:t>Bei der indirekter Übernahme von Ideen, Argumenten, Meinungen anderer Autoren und Autorinnen</a:t>
            </a:r>
          </a:p>
          <a:p>
            <a:pPr marL="342900" indent="-342900">
              <a:spcAft>
                <a:spcPts val="1200"/>
              </a:spcAft>
              <a:buFont typeface="+mj-lt"/>
              <a:buAutoNum type="arabicPeriod"/>
            </a:pPr>
            <a:r>
              <a:rPr lang="de-AT" sz="2000" dirty="0">
                <a:solidFill>
                  <a:srgbClr val="424242"/>
                </a:solidFill>
              </a:rPr>
              <a:t>Bei der direkter oder Indirekter Übernahme von Grafiken, Tabellen, Filmausschnitten, …</a:t>
            </a:r>
          </a:p>
          <a:p>
            <a:pPr marL="342900" indent="-342900">
              <a:spcAft>
                <a:spcPts val="1200"/>
              </a:spcAft>
              <a:buFont typeface="+mj-lt"/>
              <a:buAutoNum type="arabicPeriod"/>
            </a:pPr>
            <a:r>
              <a:rPr lang="de-AT" sz="2000" dirty="0">
                <a:solidFill>
                  <a:srgbClr val="424242"/>
                </a:solidFill>
              </a:rPr>
              <a:t>Bei Daten und Sachverhalten, die von anderen Autoren und Autorinnen erarbeitet wurden und die nicht als gedankliches Alleingut gelten können (Bsp. Ergebnisse von Studien)</a:t>
            </a:r>
          </a:p>
          <a:p>
            <a:pPr marL="0" indent="0">
              <a:spcAft>
                <a:spcPts val="1200"/>
              </a:spcAft>
              <a:buNone/>
            </a:pPr>
            <a:r>
              <a:rPr lang="de-AT" sz="2000" b="1" dirty="0">
                <a:solidFill>
                  <a:srgbClr val="FF0000"/>
                </a:solidFill>
              </a:rPr>
              <a:t>Alle Quellen, die Sie benutzen, müssen im Fließtext als solche mit Fußnote gekennzeichnet sein und im Literaturverzeichnis angegeben werden!</a:t>
            </a:r>
          </a:p>
          <a:p>
            <a:pPr marL="0" indent="0">
              <a:buNone/>
            </a:pPr>
            <a:endParaRPr lang="de-AT" dirty="0"/>
          </a:p>
        </p:txBody>
      </p:sp>
      <p:sp>
        <p:nvSpPr>
          <p:cNvPr id="5" name="Fußzeilenplatzhalter 4"/>
          <p:cNvSpPr>
            <a:spLocks noGrp="1"/>
          </p:cNvSpPr>
          <p:nvPr>
            <p:ph type="ftr" sz="quarter" idx="11"/>
          </p:nvPr>
        </p:nvSpPr>
        <p:spPr/>
        <p:txBody>
          <a:bodyPr/>
          <a:lstStyle/>
          <a:p>
            <a:endParaRPr lang="de-AT">
              <a:solidFill>
                <a:srgbClr val="94C600"/>
              </a:solidFill>
            </a:endParaRPr>
          </a:p>
        </p:txBody>
      </p:sp>
      <p:sp>
        <p:nvSpPr>
          <p:cNvPr id="9" name="Foliennummernplatzhalter 8"/>
          <p:cNvSpPr>
            <a:spLocks noGrp="1"/>
          </p:cNvSpPr>
          <p:nvPr>
            <p:ph type="sldNum" sz="quarter" idx="12"/>
          </p:nvPr>
        </p:nvSpPr>
        <p:spPr/>
        <p:txBody>
          <a:bodyPr/>
          <a:lstStyle/>
          <a:p>
            <a:fld id="{01B12179-A94A-410D-B3FE-924BB8A7759E}" type="slidenum">
              <a:rPr lang="de-AT" smtClean="0"/>
              <a:pPr/>
              <a:t>59</a:t>
            </a:fld>
            <a:endParaRPr lang="de-AT"/>
          </a:p>
        </p:txBody>
      </p:sp>
      <p:sp>
        <p:nvSpPr>
          <p:cNvPr id="4" name="Textfeld 3"/>
          <p:cNvSpPr txBox="1"/>
          <p:nvPr/>
        </p:nvSpPr>
        <p:spPr>
          <a:xfrm>
            <a:off x="683568" y="1484784"/>
            <a:ext cx="7992888" cy="923330"/>
          </a:xfrm>
          <a:prstGeom prst="rect">
            <a:avLst/>
          </a:prstGeom>
          <a:noFill/>
        </p:spPr>
        <p:txBody>
          <a:bodyPr wrap="square" rtlCol="0">
            <a:spAutoFit/>
          </a:bodyPr>
          <a:lstStyle/>
          <a:p>
            <a:endParaRPr lang="de-AT">
              <a:solidFill>
                <a:prstClr val="black"/>
              </a:solidFill>
            </a:endParaRPr>
          </a:p>
          <a:p>
            <a:pPr lvl="1"/>
            <a:endParaRPr lang="de-AT">
              <a:solidFill>
                <a:prstClr val="black"/>
              </a:solidFill>
            </a:endParaRPr>
          </a:p>
          <a:p>
            <a:pPr marL="742950" lvl="1" indent="-285750">
              <a:buFont typeface="Arial" panose="020B0604020202020204" pitchFamily="34" charset="0"/>
              <a:buChar char="•"/>
            </a:pPr>
            <a:endParaRPr lang="de-AT" dirty="0">
              <a:solidFill>
                <a:prstClr val="black"/>
              </a:solidFill>
            </a:endParaRPr>
          </a:p>
        </p:txBody>
      </p:sp>
    </p:spTree>
    <p:extLst>
      <p:ext uri="{BB962C8B-B14F-4D97-AF65-F5344CB8AC3E}">
        <p14:creationId xmlns:p14="http://schemas.microsoft.com/office/powerpoint/2010/main" val="347697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Warum eine Diplomarbeit schreiben?</a:t>
            </a:r>
            <a:endParaRPr lang="de-AT" sz="2400" b="1" dirty="0">
              <a:solidFill>
                <a:schemeClr val="tx1"/>
              </a:solidFill>
            </a:endParaRPr>
          </a:p>
        </p:txBody>
      </p:sp>
      <p:sp>
        <p:nvSpPr>
          <p:cNvPr id="6" name="Inhaltsplatzhalter 5">
            <a:extLst>
              <a:ext uri="{FF2B5EF4-FFF2-40B4-BE49-F238E27FC236}">
                <a16:creationId xmlns:a16="http://schemas.microsoft.com/office/drawing/2014/main" id="{630E69ED-F13E-45FB-8B8B-A0430338996E}"/>
              </a:ext>
            </a:extLst>
          </p:cNvPr>
          <p:cNvSpPr>
            <a:spLocks noGrp="1"/>
          </p:cNvSpPr>
          <p:nvPr>
            <p:ph idx="1"/>
          </p:nvPr>
        </p:nvSpPr>
        <p:spPr/>
        <p:txBody>
          <a:bodyPr/>
          <a:lstStyle/>
          <a:p>
            <a:pPr marL="0" indent="0">
              <a:buNone/>
            </a:pPr>
            <a:r>
              <a:rPr lang="de-AT" sz="2800" dirty="0"/>
              <a:t>fördert durch die Bearbeitung einer konkreten Problemlösung bzw. Themenstellung im Team </a:t>
            </a:r>
          </a:p>
          <a:p>
            <a:pPr marL="800100" lvl="1" indent="-342900"/>
            <a:r>
              <a:rPr lang="de-AT" sz="2800" dirty="0">
                <a:solidFill>
                  <a:srgbClr val="C00000"/>
                </a:solidFill>
              </a:rPr>
              <a:t>eine kritisch hinterfragende, reflektierende und vor allem eigenständige sowie innovative Auseinandersetzung mit einem Thema</a:t>
            </a:r>
          </a:p>
          <a:p>
            <a:pPr marL="800100" lvl="1" indent="-342900"/>
            <a:r>
              <a:rPr lang="de-AT" sz="2800" dirty="0">
                <a:solidFill>
                  <a:schemeClr val="tx1">
                    <a:lumMod val="65000"/>
                    <a:lumOff val="35000"/>
                  </a:schemeClr>
                </a:solidFill>
              </a:rPr>
              <a:t>vernetztes Denken und Präsentationstechniken</a:t>
            </a:r>
          </a:p>
          <a:p>
            <a:pPr marL="800100" lvl="1" indent="-342900"/>
            <a:r>
              <a:rPr lang="de-AT" sz="2800" dirty="0">
                <a:solidFill>
                  <a:srgbClr val="C00000"/>
                </a:solidFill>
              </a:rPr>
              <a:t>unternehmerische Denkweisen</a:t>
            </a:r>
          </a:p>
          <a:p>
            <a:pPr marL="800100" lvl="1" indent="-342900"/>
            <a:r>
              <a:rPr lang="de-AT" sz="2800" dirty="0">
                <a:solidFill>
                  <a:schemeClr val="tx1">
                    <a:lumMod val="65000"/>
                    <a:lumOff val="35000"/>
                  </a:schemeClr>
                </a:solidFill>
              </a:rPr>
              <a:t>den Aufbau von personalen und sozialen Kompetenzen</a:t>
            </a:r>
            <a:r>
              <a:rPr lang="de-AT" sz="2800" dirty="0">
                <a:solidFill>
                  <a:schemeClr val="tx1">
                    <a:lumMod val="85000"/>
                    <a:lumOff val="15000"/>
                  </a:schemeClr>
                </a:solidFill>
              </a:rPr>
              <a:t>.</a:t>
            </a:r>
            <a:r>
              <a:rPr lang="de-AT" sz="2800" baseline="30000" dirty="0">
                <a:solidFill>
                  <a:schemeClr val="tx1">
                    <a:lumMod val="85000"/>
                    <a:lumOff val="15000"/>
                  </a:schemeClr>
                </a:solidFill>
              </a:rPr>
              <a:t>1</a:t>
            </a:r>
          </a:p>
          <a:p>
            <a:pPr marL="0" indent="0">
              <a:buNone/>
            </a:pPr>
            <a:endParaRPr lang="de-AT" dirty="0"/>
          </a:p>
        </p:txBody>
      </p:sp>
      <p:sp>
        <p:nvSpPr>
          <p:cNvPr id="4" name="Fußzeilenplatzhalter 3"/>
          <p:cNvSpPr>
            <a:spLocks noGrp="1"/>
          </p:cNvSpPr>
          <p:nvPr>
            <p:ph type="ftr" sz="quarter" idx="11"/>
          </p:nvPr>
        </p:nvSpPr>
        <p:spPr/>
        <p:txBody>
          <a:bodyPr/>
          <a:lstStyle/>
          <a:p>
            <a:r>
              <a:rPr lang="de-AT" dirty="0"/>
              <a:t>1	Diplomarbeiten-bbs.at  2015a,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6</a:t>
            </a:fld>
            <a:endParaRPr lang="de-AT"/>
          </a:p>
        </p:txBody>
      </p:sp>
    </p:spTree>
    <p:extLst>
      <p:ext uri="{BB962C8B-B14F-4D97-AF65-F5344CB8AC3E}">
        <p14:creationId xmlns:p14="http://schemas.microsoft.com/office/powerpoint/2010/main" val="26601999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Was ist ein Plagiat?</a:t>
            </a:r>
          </a:p>
        </p:txBody>
      </p:sp>
      <p:sp>
        <p:nvSpPr>
          <p:cNvPr id="5" name="Inhaltsplatzhalter 4">
            <a:extLst>
              <a:ext uri="{FF2B5EF4-FFF2-40B4-BE49-F238E27FC236}">
                <a16:creationId xmlns:a16="http://schemas.microsoft.com/office/drawing/2014/main" id="{A4172E07-83D3-45AB-812B-9DB26A27D1E2}"/>
              </a:ext>
            </a:extLst>
          </p:cNvPr>
          <p:cNvSpPr>
            <a:spLocks noGrp="1"/>
          </p:cNvSpPr>
          <p:nvPr>
            <p:ph idx="1"/>
          </p:nvPr>
        </p:nvSpPr>
        <p:spPr/>
        <p:txBody>
          <a:bodyPr/>
          <a:lstStyle/>
          <a:p>
            <a:pPr marL="800100" lvl="1" indent="-342900">
              <a:spcAft>
                <a:spcPts val="1200"/>
              </a:spcAft>
              <a:buFont typeface="+mj-lt"/>
              <a:buAutoNum type="arabicPeriod"/>
            </a:pPr>
            <a:r>
              <a:rPr lang="de-AT" sz="2000" dirty="0">
                <a:solidFill>
                  <a:srgbClr val="424242"/>
                </a:solidFill>
              </a:rPr>
              <a:t>„Die </a:t>
            </a:r>
            <a:r>
              <a:rPr lang="de-AT" sz="2000" b="1" dirty="0">
                <a:solidFill>
                  <a:srgbClr val="FF0000"/>
                </a:solidFill>
              </a:rPr>
              <a:t>wörtliche Übernahme </a:t>
            </a:r>
            <a:r>
              <a:rPr lang="de-AT" sz="2000" dirty="0">
                <a:solidFill>
                  <a:srgbClr val="424242"/>
                </a:solidFill>
              </a:rPr>
              <a:t>einer oder mehrerer Textpassagen ohne entsprechenden Quellenangabe (Textplagiat).</a:t>
            </a:r>
          </a:p>
          <a:p>
            <a:pPr marL="800100" lvl="1" indent="-342900">
              <a:spcAft>
                <a:spcPts val="1200"/>
              </a:spcAft>
              <a:buFont typeface="+mj-lt"/>
              <a:buAutoNum type="arabicPeriod"/>
            </a:pPr>
            <a:r>
              <a:rPr lang="de-AT" sz="2000" dirty="0">
                <a:solidFill>
                  <a:srgbClr val="424242"/>
                </a:solidFill>
              </a:rPr>
              <a:t>Die </a:t>
            </a:r>
            <a:r>
              <a:rPr lang="de-AT" sz="2000" b="1" dirty="0">
                <a:solidFill>
                  <a:srgbClr val="FF0000"/>
                </a:solidFill>
              </a:rPr>
              <a:t>Wiedergabe bzw. Paraphrasierung eines Gedankenganges</a:t>
            </a:r>
            <a:r>
              <a:rPr lang="de-AT" sz="2000" dirty="0">
                <a:solidFill>
                  <a:srgbClr val="424242"/>
                </a:solidFill>
              </a:rPr>
              <a:t>, wobei Wörter und Satzbau des Originals so verändert werden, dass der Ursprung des Gedankens verwischt wird (Ideenplagiat).</a:t>
            </a:r>
          </a:p>
          <a:p>
            <a:pPr marL="800100" lvl="1" indent="-342900">
              <a:spcAft>
                <a:spcPts val="1200"/>
              </a:spcAft>
              <a:buFont typeface="+mj-lt"/>
              <a:buAutoNum type="arabicPeriod"/>
            </a:pPr>
            <a:r>
              <a:rPr lang="de-AT" sz="2000" dirty="0">
                <a:solidFill>
                  <a:srgbClr val="424242"/>
                </a:solidFill>
              </a:rPr>
              <a:t> Die </a:t>
            </a:r>
            <a:r>
              <a:rPr lang="de-AT" sz="2000" b="1" dirty="0">
                <a:solidFill>
                  <a:srgbClr val="FF0000"/>
                </a:solidFill>
              </a:rPr>
              <a:t>Übersetzung von Ideen und Textpassagen </a:t>
            </a:r>
            <a:r>
              <a:rPr lang="de-AT" sz="2000" dirty="0">
                <a:solidFill>
                  <a:srgbClr val="424242"/>
                </a:solidFill>
              </a:rPr>
              <a:t>aus einem fremdsprachigen Werk, wiederum ohne Quellenangabe.</a:t>
            </a:r>
          </a:p>
          <a:p>
            <a:pPr marL="800100" lvl="1" indent="-342900">
              <a:spcAft>
                <a:spcPts val="1200"/>
              </a:spcAft>
              <a:buFont typeface="+mj-lt"/>
              <a:buAutoNum type="arabicPeriod"/>
            </a:pPr>
            <a:r>
              <a:rPr lang="de-AT" sz="2000" dirty="0">
                <a:solidFill>
                  <a:srgbClr val="424242"/>
                </a:solidFill>
              </a:rPr>
              <a:t>Die Übernahme von Metaphern, Idiomen oder eleganten sprachlichen Schöpfungen ohne Quellenangabe.</a:t>
            </a:r>
          </a:p>
          <a:p>
            <a:pPr marL="800100" lvl="1" indent="-342900">
              <a:spcAft>
                <a:spcPts val="1200"/>
              </a:spcAft>
              <a:buFont typeface="+mj-lt"/>
              <a:buAutoNum type="arabicPeriod"/>
            </a:pPr>
            <a:r>
              <a:rPr lang="de-AT" sz="2000" dirty="0">
                <a:solidFill>
                  <a:srgbClr val="424242"/>
                </a:solidFill>
              </a:rPr>
              <a:t>Die </a:t>
            </a:r>
            <a:r>
              <a:rPr lang="de-AT" sz="2000" b="1" dirty="0">
                <a:solidFill>
                  <a:srgbClr val="FF0000"/>
                </a:solidFill>
              </a:rPr>
              <a:t>Verwendung von Zitaten</a:t>
            </a:r>
            <a:r>
              <a:rPr lang="de-AT" sz="2000" dirty="0">
                <a:solidFill>
                  <a:srgbClr val="424242"/>
                </a:solidFill>
              </a:rPr>
              <a:t>, die man in einem Werk der </a:t>
            </a:r>
            <a:r>
              <a:rPr lang="de-AT" sz="2000" b="1" dirty="0">
                <a:solidFill>
                  <a:srgbClr val="FF0000"/>
                </a:solidFill>
              </a:rPr>
              <a:t>Sekundärliteratur</a:t>
            </a:r>
            <a:r>
              <a:rPr lang="de-AT" sz="2000" dirty="0">
                <a:solidFill>
                  <a:srgbClr val="424242"/>
                </a:solidFill>
              </a:rPr>
              <a:t> angetroffen hat, zur Stützung eines eigenen Arguments, wobei zwar die Zitate selbst dokumentiert werden, nicht aber die verwendete Sekundärliteratur (</a:t>
            </a:r>
            <a:r>
              <a:rPr lang="de-AT" sz="2000" dirty="0" err="1">
                <a:solidFill>
                  <a:srgbClr val="424242"/>
                </a:solidFill>
              </a:rPr>
              <a:t>Zitatsplagiat</a:t>
            </a:r>
            <a:r>
              <a:rPr lang="de-AT" sz="2000" dirty="0">
                <a:solidFill>
                  <a:srgbClr val="424242"/>
                </a:solidFill>
              </a:rPr>
              <a:t>).“</a:t>
            </a:r>
            <a:r>
              <a:rPr lang="de-AT" sz="2000" baseline="30000" dirty="0">
                <a:solidFill>
                  <a:srgbClr val="424242"/>
                </a:solidFill>
              </a:rPr>
              <a:t>8</a:t>
            </a:r>
          </a:p>
          <a:p>
            <a:pPr marL="0" indent="0">
              <a:buNone/>
            </a:pPr>
            <a:endParaRPr lang="de-AT" dirty="0"/>
          </a:p>
        </p:txBody>
      </p:sp>
      <p:sp>
        <p:nvSpPr>
          <p:cNvPr id="2" name="Fußzeilenplatzhalter 1"/>
          <p:cNvSpPr>
            <a:spLocks noGrp="1"/>
          </p:cNvSpPr>
          <p:nvPr>
            <p:ph type="ftr" sz="quarter" idx="11"/>
          </p:nvPr>
        </p:nvSpPr>
        <p:spPr/>
        <p:txBody>
          <a:bodyPr/>
          <a:lstStyle/>
          <a:p>
            <a:r>
              <a:rPr lang="de-AT" dirty="0"/>
              <a:t>8	</a:t>
            </a:r>
            <a:r>
              <a:rPr lang="de-AT" dirty="0" err="1"/>
              <a:t>Karmasin</a:t>
            </a:r>
            <a:r>
              <a:rPr lang="de-AT" dirty="0"/>
              <a:t> &amp; </a:t>
            </a:r>
            <a:r>
              <a:rPr lang="de-AT" dirty="0" err="1"/>
              <a:t>Ribing</a:t>
            </a:r>
            <a:r>
              <a:rPr lang="de-AT" dirty="0"/>
              <a:t> 2007, 82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60</a:t>
            </a:fld>
            <a:endParaRPr lang="de-AT"/>
          </a:p>
        </p:txBody>
      </p:sp>
    </p:spTree>
    <p:extLst>
      <p:ext uri="{BB962C8B-B14F-4D97-AF65-F5344CB8AC3E}">
        <p14:creationId xmlns:p14="http://schemas.microsoft.com/office/powerpoint/2010/main" val="9882294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Plagiatsprüfung</a:t>
            </a:r>
          </a:p>
        </p:txBody>
      </p:sp>
      <p:sp>
        <p:nvSpPr>
          <p:cNvPr id="5" name="Inhaltsplatzhalter 4">
            <a:extLst>
              <a:ext uri="{FF2B5EF4-FFF2-40B4-BE49-F238E27FC236}">
                <a16:creationId xmlns:a16="http://schemas.microsoft.com/office/drawing/2014/main" id="{1AE12C52-5EAE-4451-822A-7FEFE687762D}"/>
              </a:ext>
            </a:extLst>
          </p:cNvPr>
          <p:cNvSpPr>
            <a:spLocks noGrp="1"/>
          </p:cNvSpPr>
          <p:nvPr>
            <p:ph idx="1"/>
          </p:nvPr>
        </p:nvSpPr>
        <p:spPr/>
        <p:txBody>
          <a:bodyPr/>
          <a:lstStyle/>
          <a:p>
            <a:pPr lvl="1">
              <a:spcAft>
                <a:spcPts val="1200"/>
              </a:spcAft>
            </a:pPr>
            <a:r>
              <a:rPr lang="de-AT" sz="2400" dirty="0">
                <a:solidFill>
                  <a:srgbClr val="424242"/>
                </a:solidFill>
              </a:rPr>
              <a:t>Die </a:t>
            </a:r>
            <a:r>
              <a:rPr lang="de-AT" sz="2400" b="1" dirty="0">
                <a:solidFill>
                  <a:srgbClr val="FF0000"/>
                </a:solidFill>
              </a:rPr>
              <a:t>Plagiatsprüfung</a:t>
            </a:r>
            <a:r>
              <a:rPr lang="de-AT" sz="2400" dirty="0">
                <a:solidFill>
                  <a:srgbClr val="424242"/>
                </a:solidFill>
              </a:rPr>
              <a:t> erfolgt bei jeder Diplomarbeit nach der Abgabe und weitere Prüfungen können auch in der Zukunft erfolgen.</a:t>
            </a:r>
          </a:p>
          <a:p>
            <a:pPr lvl="1">
              <a:spcAft>
                <a:spcPts val="1200"/>
              </a:spcAft>
            </a:pPr>
            <a:r>
              <a:rPr lang="de-AT" sz="2400" dirty="0">
                <a:solidFill>
                  <a:srgbClr val="424242"/>
                </a:solidFill>
              </a:rPr>
              <a:t>Bei positiver Plagiatsprüfung wir</a:t>
            </a:r>
            <a:r>
              <a:rPr lang="de-AT" sz="2400" dirty="0">
                <a:solidFill>
                  <a:schemeClr val="tx1">
                    <a:lumMod val="75000"/>
                    <a:lumOff val="25000"/>
                  </a:schemeClr>
                </a:solidFill>
              </a:rPr>
              <a:t> die Diplomarbeit als </a:t>
            </a:r>
            <a:r>
              <a:rPr lang="de-AT" sz="2400" b="1" dirty="0">
                <a:solidFill>
                  <a:srgbClr val="FF0000"/>
                </a:solidFill>
              </a:rPr>
              <a:t>negativ </a:t>
            </a:r>
            <a:r>
              <a:rPr lang="de-AT" sz="2400" dirty="0"/>
              <a:t>bewertet!!!</a:t>
            </a:r>
          </a:p>
          <a:p>
            <a:endParaRPr lang="de-AT" dirty="0"/>
          </a:p>
        </p:txBody>
      </p:sp>
      <p:sp>
        <p:nvSpPr>
          <p:cNvPr id="6" name="Fußzeilenplatzhalter 5"/>
          <p:cNvSpPr>
            <a:spLocks noGrp="1"/>
          </p:cNvSpPr>
          <p:nvPr>
            <p:ph type="ftr" sz="quarter" idx="11"/>
          </p:nvPr>
        </p:nvSpPr>
        <p:spPr/>
        <p:txBody>
          <a:bodyPr/>
          <a:lstStyle/>
          <a:p>
            <a:r>
              <a:rPr lang="de-AT" dirty="0"/>
              <a:t>4	Fitz &amp; </a:t>
            </a:r>
            <a:r>
              <a:rPr lang="de-AT" dirty="0" err="1"/>
              <a:t>Pirillo</a:t>
            </a:r>
            <a:r>
              <a:rPr lang="de-AT" dirty="0"/>
              <a:t> 2012, </a:t>
            </a:r>
            <a:r>
              <a:rPr lang="de-AT" dirty="0" err="1"/>
              <a:t>o.s</a:t>
            </a:r>
            <a:r>
              <a:rPr lang="de-AT" dirty="0"/>
              <a:t>.</a:t>
            </a:r>
          </a:p>
        </p:txBody>
      </p:sp>
      <p:sp>
        <p:nvSpPr>
          <p:cNvPr id="10" name="Foliennummernplatzhalter 9"/>
          <p:cNvSpPr>
            <a:spLocks noGrp="1"/>
          </p:cNvSpPr>
          <p:nvPr>
            <p:ph type="sldNum" sz="quarter" idx="12"/>
          </p:nvPr>
        </p:nvSpPr>
        <p:spPr/>
        <p:txBody>
          <a:bodyPr/>
          <a:lstStyle/>
          <a:p>
            <a:fld id="{01B12179-A94A-410D-B3FE-924BB8A7759E}" type="slidenum">
              <a:rPr lang="de-AT" smtClean="0"/>
              <a:pPr/>
              <a:t>61</a:t>
            </a:fld>
            <a:endParaRPr lang="de-AT"/>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3963038"/>
            <a:ext cx="428625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4211960" y="3573016"/>
            <a:ext cx="3888432" cy="369332"/>
          </a:xfrm>
          <a:prstGeom prst="rect">
            <a:avLst/>
          </a:prstGeom>
          <a:noFill/>
        </p:spPr>
        <p:txBody>
          <a:bodyPr wrap="square" rtlCol="0">
            <a:spAutoFit/>
          </a:bodyPr>
          <a:lstStyle/>
          <a:p>
            <a:r>
              <a:rPr lang="de-AT" u="sng" dirty="0"/>
              <a:t>Abbildung 4: beacuse i had </a:t>
            </a:r>
            <a:r>
              <a:rPr lang="de-AT" u="sng" dirty="0" err="1"/>
              <a:t>to</a:t>
            </a:r>
            <a:r>
              <a:rPr lang="de-AT" u="sng" dirty="0"/>
              <a:t> do</a:t>
            </a:r>
            <a:r>
              <a:rPr lang="de-AT" u="sng" baseline="30000" dirty="0"/>
              <a:t>4</a:t>
            </a:r>
          </a:p>
        </p:txBody>
      </p:sp>
    </p:spTree>
    <p:extLst>
      <p:ext uri="{BB962C8B-B14F-4D97-AF65-F5344CB8AC3E}">
        <p14:creationId xmlns:p14="http://schemas.microsoft.com/office/powerpoint/2010/main" val="23436178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descr="Ein Bild, das Text, Screenshot, Software, Schrift enthält.&#10;&#10;Automatisch generierte Beschreibung">
            <a:extLst>
              <a:ext uri="{FF2B5EF4-FFF2-40B4-BE49-F238E27FC236}">
                <a16:creationId xmlns:a16="http://schemas.microsoft.com/office/drawing/2014/main" id="{FF1D7EC9-A3D2-1117-E82A-6633D217C02F}"/>
              </a:ext>
            </a:extLst>
          </p:cNvPr>
          <p:cNvPicPr>
            <a:picLocks noGrp="1" noChangeAspect="1"/>
          </p:cNvPicPr>
          <p:nvPr>
            <p:ph idx="1"/>
          </p:nvPr>
        </p:nvPicPr>
        <p:blipFill>
          <a:blip r:embed="rId2"/>
          <a:stretch>
            <a:fillRect/>
          </a:stretch>
        </p:blipFill>
        <p:spPr>
          <a:xfrm>
            <a:off x="611560" y="1988840"/>
            <a:ext cx="7835900" cy="4077100"/>
          </a:xfrm>
          <a:prstGeom prst="rect">
            <a:avLst/>
          </a:prstGeom>
        </p:spPr>
      </p:pic>
      <p:sp>
        <p:nvSpPr>
          <p:cNvPr id="3" name="Fußzeilenplatzhalter 2">
            <a:extLst>
              <a:ext uri="{FF2B5EF4-FFF2-40B4-BE49-F238E27FC236}">
                <a16:creationId xmlns:a16="http://schemas.microsoft.com/office/drawing/2014/main" id="{05E8C83F-37BF-4608-3736-8DE4EFDBE46A}"/>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81822498-5540-22D4-961E-77EC2DB4E290}"/>
              </a:ext>
            </a:extLst>
          </p:cNvPr>
          <p:cNvSpPr>
            <a:spLocks noGrp="1"/>
          </p:cNvSpPr>
          <p:nvPr>
            <p:ph type="sldNum" sz="quarter" idx="12"/>
          </p:nvPr>
        </p:nvSpPr>
        <p:spPr/>
        <p:txBody>
          <a:bodyPr/>
          <a:lstStyle/>
          <a:p>
            <a:fld id="{01B12179-A94A-410D-B3FE-924BB8A7759E}" type="slidenum">
              <a:rPr lang="de-AT" smtClean="0"/>
              <a:pPr/>
              <a:t>62</a:t>
            </a:fld>
            <a:endParaRPr lang="de-AT"/>
          </a:p>
        </p:txBody>
      </p:sp>
      <p:sp>
        <p:nvSpPr>
          <p:cNvPr id="7" name="Textfeld 6">
            <a:extLst>
              <a:ext uri="{FF2B5EF4-FFF2-40B4-BE49-F238E27FC236}">
                <a16:creationId xmlns:a16="http://schemas.microsoft.com/office/drawing/2014/main" id="{B0675114-9480-B134-0988-E0EED422F0FE}"/>
              </a:ext>
            </a:extLst>
          </p:cNvPr>
          <p:cNvSpPr txBox="1"/>
          <p:nvPr/>
        </p:nvSpPr>
        <p:spPr>
          <a:xfrm>
            <a:off x="1331640" y="836712"/>
            <a:ext cx="6048672" cy="523220"/>
          </a:xfrm>
          <a:prstGeom prst="rect">
            <a:avLst/>
          </a:prstGeom>
          <a:noFill/>
        </p:spPr>
        <p:txBody>
          <a:bodyPr wrap="square" rtlCol="0">
            <a:spAutoFit/>
          </a:bodyPr>
          <a:lstStyle/>
          <a:p>
            <a:r>
              <a:rPr lang="de-DE" sz="2800" b="1" dirty="0">
                <a:latin typeface="+mj-lt"/>
              </a:rPr>
              <a:t>Plagiatstest Beispiel</a:t>
            </a:r>
          </a:p>
        </p:txBody>
      </p:sp>
    </p:spTree>
    <p:extLst>
      <p:ext uri="{BB962C8B-B14F-4D97-AF65-F5344CB8AC3E}">
        <p14:creationId xmlns:p14="http://schemas.microsoft.com/office/powerpoint/2010/main" val="23250247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09BE6C1-D9DD-B29C-5E8E-20CEC29FB56E}"/>
              </a:ext>
            </a:extLst>
          </p:cNvPr>
          <p:cNvSpPr>
            <a:spLocks noGrp="1"/>
          </p:cNvSpPr>
          <p:nvPr>
            <p:ph idx="1"/>
          </p:nvPr>
        </p:nvSpPr>
        <p:spPr/>
        <p:txBody>
          <a:bodyPr/>
          <a:lstStyle/>
          <a:p>
            <a:endParaRPr lang="de-DE"/>
          </a:p>
        </p:txBody>
      </p:sp>
      <p:sp>
        <p:nvSpPr>
          <p:cNvPr id="3" name="Fußzeilenplatzhalter 2">
            <a:extLst>
              <a:ext uri="{FF2B5EF4-FFF2-40B4-BE49-F238E27FC236}">
                <a16:creationId xmlns:a16="http://schemas.microsoft.com/office/drawing/2014/main" id="{2E5A14F1-4528-03B2-87C6-0210C8014965}"/>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B8084CC0-EB98-6D1A-BD21-FDC6472515AE}"/>
              </a:ext>
            </a:extLst>
          </p:cNvPr>
          <p:cNvSpPr>
            <a:spLocks noGrp="1"/>
          </p:cNvSpPr>
          <p:nvPr>
            <p:ph type="sldNum" sz="quarter" idx="12"/>
          </p:nvPr>
        </p:nvSpPr>
        <p:spPr/>
        <p:txBody>
          <a:bodyPr/>
          <a:lstStyle/>
          <a:p>
            <a:fld id="{01B12179-A94A-410D-B3FE-924BB8A7759E}" type="slidenum">
              <a:rPr lang="de-AT" smtClean="0"/>
              <a:pPr/>
              <a:t>63</a:t>
            </a:fld>
            <a:endParaRPr lang="de-AT"/>
          </a:p>
        </p:txBody>
      </p:sp>
      <p:pic>
        <p:nvPicPr>
          <p:cNvPr id="5" name="Grafik 4" descr="Ein Bild, das Text, Screenshot, Schrift, Webseite enthält.&#10;&#10;Automatisch generierte Beschreibung">
            <a:extLst>
              <a:ext uri="{FF2B5EF4-FFF2-40B4-BE49-F238E27FC236}">
                <a16:creationId xmlns:a16="http://schemas.microsoft.com/office/drawing/2014/main" id="{FFBC8353-E04C-1157-0103-412BCF59F3F2}"/>
              </a:ext>
            </a:extLst>
          </p:cNvPr>
          <p:cNvPicPr>
            <a:picLocks noChangeAspect="1"/>
          </p:cNvPicPr>
          <p:nvPr/>
        </p:nvPicPr>
        <p:blipFill>
          <a:blip r:embed="rId2"/>
          <a:stretch>
            <a:fillRect/>
          </a:stretch>
        </p:blipFill>
        <p:spPr>
          <a:xfrm>
            <a:off x="354896" y="1916832"/>
            <a:ext cx="8357874" cy="4511520"/>
          </a:xfrm>
          <a:prstGeom prst="rect">
            <a:avLst/>
          </a:prstGeom>
        </p:spPr>
      </p:pic>
      <p:sp>
        <p:nvSpPr>
          <p:cNvPr id="6" name="Textfeld 5">
            <a:extLst>
              <a:ext uri="{FF2B5EF4-FFF2-40B4-BE49-F238E27FC236}">
                <a16:creationId xmlns:a16="http://schemas.microsoft.com/office/drawing/2014/main" id="{01DA3BC7-19BB-D963-73B0-63B3436219D1}"/>
              </a:ext>
            </a:extLst>
          </p:cNvPr>
          <p:cNvSpPr txBox="1"/>
          <p:nvPr/>
        </p:nvSpPr>
        <p:spPr>
          <a:xfrm>
            <a:off x="1331640" y="836712"/>
            <a:ext cx="6048672" cy="523220"/>
          </a:xfrm>
          <a:prstGeom prst="rect">
            <a:avLst/>
          </a:prstGeom>
          <a:noFill/>
        </p:spPr>
        <p:txBody>
          <a:bodyPr wrap="square" rtlCol="0">
            <a:spAutoFit/>
          </a:bodyPr>
          <a:lstStyle/>
          <a:p>
            <a:r>
              <a:rPr lang="de-DE" sz="2800" b="1" dirty="0">
                <a:latin typeface="+mj-lt"/>
              </a:rPr>
              <a:t>Plagiatstest Beispiel</a:t>
            </a:r>
          </a:p>
        </p:txBody>
      </p:sp>
    </p:spTree>
    <p:extLst>
      <p:ext uri="{BB962C8B-B14F-4D97-AF65-F5344CB8AC3E}">
        <p14:creationId xmlns:p14="http://schemas.microsoft.com/office/powerpoint/2010/main" val="3800335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Zitierweise</a:t>
            </a:r>
          </a:p>
        </p:txBody>
      </p:sp>
      <p:sp>
        <p:nvSpPr>
          <p:cNvPr id="6" name="Inhaltsplatzhalter 5">
            <a:extLst>
              <a:ext uri="{FF2B5EF4-FFF2-40B4-BE49-F238E27FC236}">
                <a16:creationId xmlns:a16="http://schemas.microsoft.com/office/drawing/2014/main" id="{8F05964A-D5E3-4816-A8C5-A8FC4C417160}"/>
              </a:ext>
            </a:extLst>
          </p:cNvPr>
          <p:cNvSpPr>
            <a:spLocks noGrp="1"/>
          </p:cNvSpPr>
          <p:nvPr>
            <p:ph idx="1"/>
          </p:nvPr>
        </p:nvSpPr>
        <p:spPr/>
        <p:txBody>
          <a:bodyPr/>
          <a:lstStyle/>
          <a:p>
            <a:pPr marL="342900" lvl="1" indent="0">
              <a:spcAft>
                <a:spcPts val="1200"/>
              </a:spcAft>
              <a:buNone/>
            </a:pPr>
            <a:r>
              <a:rPr lang="de-AT" sz="2800" dirty="0">
                <a:solidFill>
                  <a:schemeClr val="tx1">
                    <a:lumMod val="75000"/>
                    <a:lumOff val="25000"/>
                  </a:schemeClr>
                </a:solidFill>
              </a:rPr>
              <a:t>Es gibt verschiedene Zitierweisen und diese sind vom jeweiligen Institut, bzw. Fachbereich abhängig. </a:t>
            </a:r>
          </a:p>
          <a:p>
            <a:pPr marL="342900" lvl="1" indent="0">
              <a:spcAft>
                <a:spcPts val="1200"/>
              </a:spcAft>
              <a:buNone/>
            </a:pPr>
            <a:r>
              <a:rPr lang="de-AT" sz="2400" b="1" dirty="0">
                <a:solidFill>
                  <a:schemeClr val="tx1">
                    <a:lumMod val="75000"/>
                    <a:lumOff val="25000"/>
                  </a:schemeClr>
                </a:solidFill>
              </a:rPr>
              <a:t>Trotz dieser „Freiheit“ gilt es zwei Punkte immer zu beachten:</a:t>
            </a:r>
          </a:p>
          <a:p>
            <a:pPr marL="800100" lvl="1" indent="-342900">
              <a:spcAft>
                <a:spcPts val="1200"/>
              </a:spcAft>
              <a:buFont typeface="+mj-lt"/>
              <a:buAutoNum type="arabicPeriod"/>
            </a:pPr>
            <a:r>
              <a:rPr lang="de-AT" sz="2400" dirty="0">
                <a:solidFill>
                  <a:schemeClr val="tx1">
                    <a:lumMod val="75000"/>
                    <a:lumOff val="25000"/>
                  </a:schemeClr>
                </a:solidFill>
              </a:rPr>
              <a:t>Es müssen immer alle relevanten Informationen angegeben werden.</a:t>
            </a:r>
            <a:br>
              <a:rPr lang="de-AT" sz="2400" dirty="0">
                <a:solidFill>
                  <a:schemeClr val="tx1">
                    <a:lumMod val="75000"/>
                    <a:lumOff val="25000"/>
                  </a:schemeClr>
                </a:solidFill>
              </a:rPr>
            </a:br>
            <a:r>
              <a:rPr lang="de-AT" sz="2400" dirty="0">
                <a:solidFill>
                  <a:schemeClr val="tx1">
                    <a:lumMod val="75000"/>
                    <a:lumOff val="25000"/>
                  </a:schemeClr>
                </a:solidFill>
              </a:rPr>
              <a:t>(Name, Jahr, Titel, Seite, Erscheinungsort, Verlag)</a:t>
            </a:r>
          </a:p>
          <a:p>
            <a:pPr marL="800100" lvl="1" indent="-342900">
              <a:spcAft>
                <a:spcPts val="1200"/>
              </a:spcAft>
              <a:buFont typeface="+mj-lt"/>
              <a:buAutoNum type="arabicPeriod"/>
            </a:pPr>
            <a:r>
              <a:rPr lang="de-AT" sz="2400" dirty="0">
                <a:solidFill>
                  <a:schemeClr val="tx1">
                    <a:lumMod val="75000"/>
                    <a:lumOff val="25000"/>
                  </a:schemeClr>
                </a:solidFill>
              </a:rPr>
              <a:t>Die Zitierweise muss einheitlich sein.</a:t>
            </a:r>
            <a:br>
              <a:rPr lang="de-AT" sz="2400" dirty="0">
                <a:solidFill>
                  <a:schemeClr val="tx1">
                    <a:lumMod val="75000"/>
                    <a:lumOff val="25000"/>
                  </a:schemeClr>
                </a:solidFill>
              </a:rPr>
            </a:br>
            <a:r>
              <a:rPr lang="de-AT" sz="2400" dirty="0">
                <a:solidFill>
                  <a:schemeClr val="tx1">
                    <a:lumMod val="75000"/>
                    <a:lumOff val="25000"/>
                  </a:schemeClr>
                </a:solidFill>
              </a:rPr>
              <a:t>In einer Arbeit muss der Stil durchgehalten werden.</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64</a:t>
            </a:fld>
            <a:endParaRPr lang="de-AT"/>
          </a:p>
        </p:txBody>
      </p:sp>
    </p:spTree>
    <p:extLst>
      <p:ext uri="{BB962C8B-B14F-4D97-AF65-F5344CB8AC3E}">
        <p14:creationId xmlns:p14="http://schemas.microsoft.com/office/powerpoint/2010/main" val="18191093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unerwünschte Quellen</a:t>
            </a:r>
          </a:p>
        </p:txBody>
      </p:sp>
      <p:sp>
        <p:nvSpPr>
          <p:cNvPr id="6" name="Inhaltsplatzhalter 5">
            <a:extLst>
              <a:ext uri="{FF2B5EF4-FFF2-40B4-BE49-F238E27FC236}">
                <a16:creationId xmlns:a16="http://schemas.microsoft.com/office/drawing/2014/main" id="{503E417F-3EBC-4D05-ADC4-77C2AD3742ED}"/>
              </a:ext>
            </a:extLst>
          </p:cNvPr>
          <p:cNvSpPr>
            <a:spLocks noGrp="1"/>
          </p:cNvSpPr>
          <p:nvPr>
            <p:ph idx="1"/>
          </p:nvPr>
        </p:nvSpPr>
        <p:spPr/>
        <p:txBody>
          <a:bodyPr/>
          <a:lstStyle/>
          <a:p>
            <a:pPr marL="0" indent="0">
              <a:buNone/>
            </a:pPr>
            <a:r>
              <a:rPr lang="de-AT" sz="2400" b="1" dirty="0">
                <a:solidFill>
                  <a:srgbClr val="424242"/>
                </a:solidFill>
              </a:rPr>
              <a:t>Folgende Quellen dürfen </a:t>
            </a:r>
            <a:r>
              <a:rPr lang="de-AT" sz="2400" b="1" dirty="0">
                <a:solidFill>
                  <a:srgbClr val="FF0000"/>
                </a:solidFill>
              </a:rPr>
              <a:t>nicht zitiert </a:t>
            </a:r>
            <a:r>
              <a:rPr lang="de-AT" sz="2400" b="1" dirty="0">
                <a:solidFill>
                  <a:srgbClr val="424242"/>
                </a:solidFill>
              </a:rPr>
              <a:t>werden:</a:t>
            </a:r>
          </a:p>
          <a:p>
            <a:endParaRPr lang="de-AT" sz="2400" b="1" dirty="0">
              <a:solidFill>
                <a:srgbClr val="424242"/>
              </a:solidFill>
            </a:endParaRPr>
          </a:p>
          <a:p>
            <a:pPr marL="541338" indent="-271463"/>
            <a:r>
              <a:rPr lang="de-AT" sz="2000" b="1" dirty="0">
                <a:solidFill>
                  <a:schemeClr val="tx1">
                    <a:lumMod val="75000"/>
                    <a:lumOff val="25000"/>
                  </a:schemeClr>
                </a:solidFill>
              </a:rPr>
              <a:t>Wikipedia</a:t>
            </a:r>
            <a:r>
              <a:rPr lang="de-AT" sz="2000" dirty="0">
                <a:solidFill>
                  <a:schemeClr val="tx1">
                    <a:lumMod val="75000"/>
                    <a:lumOff val="25000"/>
                  </a:schemeClr>
                </a:solidFill>
              </a:rPr>
              <a:t> </a:t>
            </a:r>
            <a:br>
              <a:rPr lang="de-AT" sz="2000" dirty="0">
                <a:solidFill>
                  <a:srgbClr val="FF0000"/>
                </a:solidFill>
              </a:rPr>
            </a:br>
            <a:r>
              <a:rPr lang="de-AT" sz="2000" dirty="0">
                <a:solidFill>
                  <a:srgbClr val="424242"/>
                </a:solidFill>
              </a:rPr>
              <a:t>(gut um sich einen Überblick zu verschaffen und hilft bei der Literatursuche aber nicht zitierfähig).</a:t>
            </a:r>
          </a:p>
          <a:p>
            <a:pPr marL="541338" indent="-271463"/>
            <a:r>
              <a:rPr lang="de-AT" sz="2000" b="1" dirty="0">
                <a:solidFill>
                  <a:schemeClr val="tx1">
                    <a:lumMod val="75000"/>
                    <a:lumOff val="25000"/>
                  </a:schemeClr>
                </a:solidFill>
              </a:rPr>
              <a:t>Vorwissenschaftliche Diplomarbeiten </a:t>
            </a:r>
            <a:br>
              <a:rPr lang="de-AT" sz="2000" b="1" dirty="0">
                <a:solidFill>
                  <a:srgbClr val="424242"/>
                </a:solidFill>
              </a:rPr>
            </a:br>
            <a:r>
              <a:rPr lang="de-AT" sz="2000" dirty="0">
                <a:solidFill>
                  <a:srgbClr val="424242"/>
                </a:solidFill>
              </a:rPr>
              <a:t>(können einen Einblick in den Aufbau einer Arbeit geben, aber ungeeignet zum Zitieren).</a:t>
            </a:r>
          </a:p>
          <a:p>
            <a:pPr marL="541338" indent="-271463"/>
            <a:r>
              <a:rPr lang="de-AT" sz="2000" b="1" dirty="0">
                <a:solidFill>
                  <a:schemeClr val="tx1">
                    <a:lumMod val="75000"/>
                    <a:lumOff val="25000"/>
                  </a:schemeClr>
                </a:solidFill>
              </a:rPr>
              <a:t>Lehrstoff aus dem Unterricht </a:t>
            </a:r>
            <a:br>
              <a:rPr lang="de-AT" sz="2000" dirty="0">
                <a:solidFill>
                  <a:srgbClr val="424242"/>
                </a:solidFill>
              </a:rPr>
            </a:br>
            <a:r>
              <a:rPr lang="de-AT" sz="2000" dirty="0">
                <a:solidFill>
                  <a:srgbClr val="424242"/>
                </a:solidFill>
              </a:rPr>
              <a:t>(gibt Überblick über die Fachthematik und mögliche Forschungsfragen und Hypothesen, nur in Ausnahmefällen zum Zitieren geeignet).</a:t>
            </a:r>
          </a:p>
          <a:p>
            <a:endParaRPr lang="de-AT" dirty="0"/>
          </a:p>
        </p:txBody>
      </p:sp>
      <p:sp>
        <p:nvSpPr>
          <p:cNvPr id="4" name="Fußzeilenplatzhalter 3"/>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65</a:t>
            </a:fld>
            <a:endParaRPr lang="de-AT"/>
          </a:p>
        </p:txBody>
      </p:sp>
    </p:spTree>
    <p:extLst>
      <p:ext uri="{BB962C8B-B14F-4D97-AF65-F5344CB8AC3E}">
        <p14:creationId xmlns:p14="http://schemas.microsoft.com/office/powerpoint/2010/main" val="10362243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mündliche Aussagen</a:t>
            </a:r>
          </a:p>
        </p:txBody>
      </p:sp>
      <p:sp>
        <p:nvSpPr>
          <p:cNvPr id="5" name="Inhaltsplatzhalter 4">
            <a:extLst>
              <a:ext uri="{FF2B5EF4-FFF2-40B4-BE49-F238E27FC236}">
                <a16:creationId xmlns:a16="http://schemas.microsoft.com/office/drawing/2014/main" id="{A6F30D9B-D356-43DA-8B41-06592E384A52}"/>
              </a:ext>
            </a:extLst>
          </p:cNvPr>
          <p:cNvSpPr>
            <a:spLocks noGrp="1"/>
          </p:cNvSpPr>
          <p:nvPr>
            <p:ph idx="1"/>
          </p:nvPr>
        </p:nvSpPr>
        <p:spPr>
          <a:xfrm>
            <a:off x="806342" y="1942292"/>
            <a:ext cx="7834866" cy="4871084"/>
          </a:xfrm>
        </p:spPr>
        <p:txBody>
          <a:bodyPr>
            <a:normAutofit/>
          </a:bodyPr>
          <a:lstStyle/>
          <a:p>
            <a:pPr marL="0" indent="0">
              <a:buNone/>
            </a:pPr>
            <a:r>
              <a:rPr lang="de-AT" sz="2000" b="1" dirty="0">
                <a:solidFill>
                  <a:schemeClr val="tx1">
                    <a:lumMod val="75000"/>
                    <a:lumOff val="25000"/>
                  </a:schemeClr>
                </a:solidFill>
              </a:rPr>
              <a:t>Mündliche Aussagen gehören zum Allgemeinwissen:</a:t>
            </a:r>
          </a:p>
          <a:p>
            <a:pPr marL="342900" indent="-342900"/>
            <a:r>
              <a:rPr lang="de-AT" sz="2000" dirty="0">
                <a:solidFill>
                  <a:schemeClr val="tx1">
                    <a:lumMod val="75000"/>
                    <a:lumOff val="25000"/>
                  </a:schemeClr>
                </a:solidFill>
              </a:rPr>
              <a:t>dürfen nur dann zitiert werden, wenn sie durch Quellenangaben überprüfbar gemacht werden können.</a:t>
            </a:r>
            <a:br>
              <a:rPr lang="de-AT" sz="2000" dirty="0">
                <a:solidFill>
                  <a:schemeClr val="tx1">
                    <a:lumMod val="75000"/>
                    <a:lumOff val="25000"/>
                  </a:schemeClr>
                </a:solidFill>
              </a:rPr>
            </a:br>
            <a:endParaRPr lang="de-AT" sz="2000" b="1" dirty="0">
              <a:solidFill>
                <a:schemeClr val="tx1">
                  <a:lumMod val="75000"/>
                  <a:lumOff val="25000"/>
                </a:schemeClr>
              </a:solidFill>
            </a:endParaRPr>
          </a:p>
          <a:p>
            <a:pPr marL="0" indent="0">
              <a:buNone/>
            </a:pPr>
            <a:r>
              <a:rPr lang="de-AT" sz="2000" b="1" dirty="0">
                <a:solidFill>
                  <a:schemeClr val="tx1">
                    <a:lumMod val="75000"/>
                    <a:lumOff val="25000"/>
                  </a:schemeClr>
                </a:solidFill>
              </a:rPr>
              <a:t>Interviews von Experten und Expertinnen gelten als zulässige Quellen. </a:t>
            </a:r>
          </a:p>
          <a:p>
            <a:pPr marL="342900" indent="-342900"/>
            <a:r>
              <a:rPr lang="de-AT" sz="2000" dirty="0">
                <a:solidFill>
                  <a:schemeClr val="tx1">
                    <a:lumMod val="75000"/>
                    <a:lumOff val="25000"/>
                  </a:schemeClr>
                </a:solidFill>
              </a:rPr>
              <a:t>Sie geben die neusten Entwicklungen zu einem Thema wieder, welches sich (meist) nicht anders erkunden lässt.</a:t>
            </a:r>
            <a:r>
              <a:rPr lang="de-AT" sz="2000" baseline="30000" dirty="0">
                <a:solidFill>
                  <a:schemeClr val="tx1">
                    <a:lumMod val="75000"/>
                    <a:lumOff val="25000"/>
                  </a:schemeClr>
                </a:solidFill>
              </a:rPr>
              <a:t>9</a:t>
            </a:r>
          </a:p>
          <a:p>
            <a:endParaRPr lang="de-AT" sz="2000" b="1" baseline="30000" dirty="0">
              <a:solidFill>
                <a:schemeClr val="tx1">
                  <a:lumMod val="75000"/>
                  <a:lumOff val="25000"/>
                </a:schemeClr>
              </a:solidFill>
            </a:endParaRPr>
          </a:p>
          <a:p>
            <a:pPr marL="0" indent="0">
              <a:buNone/>
            </a:pPr>
            <a:r>
              <a:rPr lang="de-AT" sz="2000" b="1" dirty="0">
                <a:solidFill>
                  <a:srgbClr val="FF0000"/>
                </a:solidFill>
              </a:rPr>
              <a:t>Vorsicht bei Unterlagen aus dem Unterricht! Wenn keine Zitation zu finden ist, besser betreffende Lehrperson fragen, ob es sich um „zitierfähige Literatur“ handelt oder nicht.</a:t>
            </a:r>
            <a:endParaRPr lang="de-AT" sz="2000" dirty="0"/>
          </a:p>
        </p:txBody>
      </p:sp>
      <p:sp>
        <p:nvSpPr>
          <p:cNvPr id="2" name="Fußzeilenplatzhalter 1"/>
          <p:cNvSpPr>
            <a:spLocks noGrp="1"/>
          </p:cNvSpPr>
          <p:nvPr>
            <p:ph type="ftr" sz="quarter" idx="11"/>
          </p:nvPr>
        </p:nvSpPr>
        <p:spPr/>
        <p:txBody>
          <a:bodyPr/>
          <a:lstStyle/>
          <a:p>
            <a:r>
              <a:rPr lang="de-AT" dirty="0"/>
              <a:t>9	Sandberg 2013, 262</a:t>
            </a:r>
          </a:p>
        </p:txBody>
      </p:sp>
      <p:sp>
        <p:nvSpPr>
          <p:cNvPr id="4" name="Foliennummernplatzhalter 3"/>
          <p:cNvSpPr>
            <a:spLocks noGrp="1"/>
          </p:cNvSpPr>
          <p:nvPr>
            <p:ph type="sldNum" sz="quarter" idx="12"/>
          </p:nvPr>
        </p:nvSpPr>
        <p:spPr/>
        <p:txBody>
          <a:bodyPr/>
          <a:lstStyle/>
          <a:p>
            <a:fld id="{01B12179-A94A-410D-B3FE-924BB8A7759E}" type="slidenum">
              <a:rPr lang="de-AT" smtClean="0"/>
              <a:pPr/>
              <a:t>66</a:t>
            </a:fld>
            <a:endParaRPr lang="de-AT" dirty="0"/>
          </a:p>
        </p:txBody>
      </p:sp>
    </p:spTree>
    <p:extLst>
      <p:ext uri="{BB962C8B-B14F-4D97-AF65-F5344CB8AC3E}">
        <p14:creationId xmlns:p14="http://schemas.microsoft.com/office/powerpoint/2010/main" val="339805101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Zitierweise- Beispiel</a:t>
            </a:r>
          </a:p>
        </p:txBody>
      </p:sp>
      <p:sp>
        <p:nvSpPr>
          <p:cNvPr id="6" name="Inhaltsplatzhalter 5">
            <a:extLst>
              <a:ext uri="{FF2B5EF4-FFF2-40B4-BE49-F238E27FC236}">
                <a16:creationId xmlns:a16="http://schemas.microsoft.com/office/drawing/2014/main" id="{B00F139B-1EC0-47CB-86E7-CEF1C546AEFF}"/>
              </a:ext>
            </a:extLst>
          </p:cNvPr>
          <p:cNvSpPr>
            <a:spLocks noGrp="1"/>
          </p:cNvSpPr>
          <p:nvPr>
            <p:ph idx="1"/>
          </p:nvPr>
        </p:nvSpPr>
        <p:spPr/>
        <p:txBody>
          <a:bodyPr/>
          <a:lstStyle/>
          <a:p>
            <a:endParaRPr lang="de-AT"/>
          </a:p>
        </p:txBody>
      </p:sp>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11" name="Foliennummernplatzhalter 10"/>
          <p:cNvSpPr>
            <a:spLocks noGrp="1"/>
          </p:cNvSpPr>
          <p:nvPr>
            <p:ph type="sldNum" sz="quarter" idx="12"/>
          </p:nvPr>
        </p:nvSpPr>
        <p:spPr/>
        <p:txBody>
          <a:bodyPr/>
          <a:lstStyle/>
          <a:p>
            <a:fld id="{01B12179-A94A-410D-B3FE-924BB8A7759E}" type="slidenum">
              <a:rPr lang="de-AT" smtClean="0"/>
              <a:pPr/>
              <a:t>67</a:t>
            </a:fld>
            <a:endParaRPr lang="de-AT"/>
          </a:p>
        </p:txBody>
      </p:sp>
      <p:sp>
        <p:nvSpPr>
          <p:cNvPr id="4" name="Textfeld 3"/>
          <p:cNvSpPr txBox="1"/>
          <p:nvPr/>
        </p:nvSpPr>
        <p:spPr>
          <a:xfrm>
            <a:off x="467544" y="1484784"/>
            <a:ext cx="8208912" cy="5078313"/>
          </a:xfrm>
          <a:prstGeom prst="rect">
            <a:avLst/>
          </a:prstGeom>
          <a:noFill/>
        </p:spPr>
        <p:txBody>
          <a:bodyPr wrap="square" rtlCol="0">
            <a:spAutoFit/>
          </a:bodyPr>
          <a:lstStyle/>
          <a:p>
            <a:r>
              <a:rPr lang="de-AT" sz="1200" b="1" kern="0" dirty="0"/>
              <a:t>									</a:t>
            </a:r>
            <a:br>
              <a:rPr lang="de-AT" sz="1200" b="1" kern="0" dirty="0"/>
            </a:br>
            <a:r>
              <a:rPr lang="de-AT" sz="1400" dirty="0">
                <a:ea typeface="Times New Roman"/>
                <a:cs typeface="Arial"/>
              </a:rPr>
              <a:t>Die Fragestellung und das damit zusammenhängende kritische Erkenntnisinteresse forderten eine gegenstandsspezifische qualitative Methode. In meinem Fall habe ich mich für das teilstandardisierte Leitfadeninterview entschieden.	</a:t>
            </a:r>
            <a:br>
              <a:rPr lang="de-AT" sz="1400" dirty="0">
                <a:ea typeface="Times New Roman"/>
              </a:rPr>
            </a:br>
            <a:r>
              <a:rPr lang="de-AT" sz="1400" dirty="0">
                <a:solidFill>
                  <a:srgbClr val="00B050"/>
                </a:solidFill>
                <a:ea typeface="Times New Roman"/>
                <a:cs typeface="Arial"/>
              </a:rPr>
              <a:t>Der Vorteil dieser Interviewform liegt darin, dass am Alltagsgespräch angeknüpft wird. … Durch diese Herangehensweise ist die Wahrscheinlichkeit, tiefere Kenntnisse von sozialen Sachverhalten sowie allgemein gültige Informationen zu erhalten höher als beispielsweise mit standardisierten Interviews.</a:t>
            </a:r>
            <a:r>
              <a:rPr lang="de-AT" sz="1400" baseline="30000" dirty="0">
                <a:solidFill>
                  <a:srgbClr val="00B050"/>
                </a:solidFill>
                <a:ea typeface="Times New Roman"/>
                <a:cs typeface="Arial"/>
              </a:rPr>
              <a:t>1 </a:t>
            </a:r>
            <a:r>
              <a:rPr lang="de-AT" sz="1400" dirty="0">
                <a:solidFill>
                  <a:srgbClr val="7030A0"/>
                </a:solidFill>
                <a:ea typeface="Times New Roman"/>
                <a:cs typeface="Arial"/>
              </a:rPr>
              <a:t>Außerdem laufe ich als Forscher nicht so leicht Gefahr, genau das Ergebnis zu erhalten, … da dieses Verfahren vor allem der Hypothesen- Generierung dient, zu einer Systematisierung vorwissenschaftlichen Verständnisses führen soll und nicht nur die Falsifikation der Thesen zum Ziel hat.²</a:t>
            </a:r>
            <a:r>
              <a:rPr lang="de-AT" sz="1400" dirty="0">
                <a:ea typeface="Times New Roman"/>
                <a:cs typeface="Arial"/>
              </a:rPr>
              <a:t>	</a:t>
            </a:r>
          </a:p>
          <a:p>
            <a:pPr marL="357188" indent="-357188"/>
            <a:r>
              <a:rPr lang="de-AT" sz="1400" dirty="0">
                <a:ea typeface="Times New Roman"/>
                <a:cs typeface="Arial"/>
              </a:rPr>
              <a:t>			</a:t>
            </a:r>
            <a:br>
              <a:rPr lang="de-AT" sz="1400" dirty="0">
                <a:ea typeface="Times New Roman"/>
                <a:cs typeface="Arial"/>
              </a:rPr>
            </a:br>
            <a:r>
              <a:rPr lang="de-AT" sz="1400" i="1" dirty="0">
                <a:solidFill>
                  <a:srgbClr val="C00000"/>
                </a:solidFill>
                <a:ea typeface="Times New Roman"/>
              </a:rPr>
              <a:t>„Durch den Leitfaden und die darin angesprochenen Themen erhält man ein Gerüst für Datenerhebung und Datenanalyse, das Ergebnisse unterschiedlicher Interviews vergleichbar macht. Dennoch läßt es genügend Spielraum, spontan aus der Interviewsituation heraus neue Fragen und Themen einzubeziehen oder bei der Interviewauswertung auch Themen herauszufiltern, die bei der Leitfaden- Konzeption nicht antizipiert wurden.“³</a:t>
            </a:r>
          </a:p>
          <a:p>
            <a:pPr marL="357188" indent="-357188"/>
            <a:endParaRPr lang="de-AT" sz="1400" i="1" dirty="0">
              <a:solidFill>
                <a:srgbClr val="C00000"/>
              </a:solidFill>
              <a:ea typeface="Times New Roman"/>
            </a:endParaRPr>
          </a:p>
          <a:p>
            <a:r>
              <a:rPr lang="de-AT" sz="1400" dirty="0">
                <a:ea typeface="Times New Roman"/>
                <a:cs typeface="Arial"/>
              </a:rPr>
              <a:t>Der Aufbau des Leitfadens wurde so gewählt, dass demografische Daten erst nach dem Hauptinterview abgefragt wurden</a:t>
            </a:r>
            <a:r>
              <a:rPr lang="de-AT" sz="1200" dirty="0">
                <a:ea typeface="Times New Roman"/>
                <a:cs typeface="Arial"/>
              </a:rPr>
              <a:t>. </a:t>
            </a:r>
            <a:br>
              <a:rPr lang="de-AT" sz="1000" dirty="0">
                <a:latin typeface="Times New Roman"/>
                <a:ea typeface="Times New Roman"/>
              </a:rPr>
            </a:br>
            <a:endParaRPr lang="de-AT" sz="1000" dirty="0">
              <a:latin typeface="Times New Roman"/>
              <a:ea typeface="Times New Roman"/>
            </a:endParaRPr>
          </a:p>
          <a:p>
            <a:pPr marL="742950" lvl="1" indent="-285750">
              <a:buFont typeface="Arial" panose="020B0604020202020204" pitchFamily="34" charset="0"/>
              <a:buChar char="•"/>
            </a:pPr>
            <a:endParaRPr lang="de-AT" dirty="0">
              <a:solidFill>
                <a:prstClr val="black"/>
              </a:solidFill>
            </a:endParaRPr>
          </a:p>
          <a:p>
            <a:pPr marL="742950" lvl="1" indent="-285750">
              <a:buFont typeface="Arial" panose="020B0604020202020204" pitchFamily="34" charset="0"/>
              <a:buChar char="•"/>
            </a:pPr>
            <a:endParaRPr lang="de-AT" dirty="0">
              <a:solidFill>
                <a:prstClr val="black"/>
              </a:solidFill>
            </a:endParaRPr>
          </a:p>
        </p:txBody>
      </p:sp>
      <p:sp>
        <p:nvSpPr>
          <p:cNvPr id="5" name="Textfeld 4"/>
          <p:cNvSpPr txBox="1"/>
          <p:nvPr/>
        </p:nvSpPr>
        <p:spPr>
          <a:xfrm>
            <a:off x="449796" y="5843217"/>
            <a:ext cx="8226660" cy="738664"/>
          </a:xfrm>
          <a:prstGeom prst="rect">
            <a:avLst/>
          </a:prstGeom>
          <a:solidFill>
            <a:schemeClr val="bg1"/>
          </a:solidFill>
          <a:ln w="19050">
            <a:solidFill>
              <a:schemeClr val="bg2">
                <a:lumMod val="50000"/>
              </a:schemeClr>
            </a:solidFill>
          </a:ln>
        </p:spPr>
        <p:txBody>
          <a:bodyPr wrap="square" rtlCol="0">
            <a:spAutoFit/>
          </a:bodyPr>
          <a:lstStyle/>
          <a:p>
            <a:pPr algn="just"/>
            <a:r>
              <a:rPr lang="de-AT" sz="1400" dirty="0">
                <a:solidFill>
                  <a:srgbClr val="00B050"/>
                </a:solidFill>
                <a:ea typeface="Times New Roman"/>
              </a:rPr>
              <a:t>1  Vgl. Diekmann 2002, 444</a:t>
            </a:r>
          </a:p>
          <a:p>
            <a:r>
              <a:rPr lang="de-AT" sz="1400" dirty="0">
                <a:solidFill>
                  <a:srgbClr val="7030A0"/>
                </a:solidFill>
                <a:ea typeface="Times New Roman"/>
              </a:rPr>
              <a:t>2  Vgl. Mayring 2002, 70ff</a:t>
            </a:r>
          </a:p>
          <a:p>
            <a:pPr>
              <a:spcAft>
                <a:spcPts val="0"/>
              </a:spcAft>
            </a:pPr>
            <a:r>
              <a:rPr lang="de-AT" sz="1400" dirty="0">
                <a:solidFill>
                  <a:srgbClr val="C00000"/>
                </a:solidFill>
                <a:ea typeface="Times New Roman"/>
              </a:rPr>
              <a:t>3  Bortz, Döring 2003, 315</a:t>
            </a:r>
          </a:p>
        </p:txBody>
      </p:sp>
      <p:sp>
        <p:nvSpPr>
          <p:cNvPr id="10" name="Textfeld 9"/>
          <p:cNvSpPr txBox="1"/>
          <p:nvPr/>
        </p:nvSpPr>
        <p:spPr>
          <a:xfrm>
            <a:off x="2933118" y="6320271"/>
            <a:ext cx="6192688" cy="523220"/>
          </a:xfrm>
          <a:prstGeom prst="rect">
            <a:avLst/>
          </a:prstGeom>
          <a:solidFill>
            <a:schemeClr val="bg1"/>
          </a:solidFill>
          <a:ln>
            <a:solidFill>
              <a:schemeClr val="accent1"/>
            </a:solidFill>
          </a:ln>
        </p:spPr>
        <p:txBody>
          <a:bodyPr wrap="square" rtlCol="0">
            <a:spAutoFit/>
          </a:bodyPr>
          <a:lstStyle/>
          <a:p>
            <a:r>
              <a:rPr lang="de-AT" sz="1400" dirty="0"/>
              <a:t>Schwaiger, P. (2011). Faszination Land: Der Lebens[T]raum Pinzgau. Zwischenstadt: 	In mitten der Berge. Diplomarbeit: Universität Salzburg.</a:t>
            </a:r>
          </a:p>
        </p:txBody>
      </p:sp>
    </p:spTree>
    <p:extLst>
      <p:ext uri="{BB962C8B-B14F-4D97-AF65-F5344CB8AC3E}">
        <p14:creationId xmlns:p14="http://schemas.microsoft.com/office/powerpoint/2010/main" val="13182814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Arten von Zitate</a:t>
            </a:r>
          </a:p>
        </p:txBody>
      </p:sp>
      <p:sp>
        <p:nvSpPr>
          <p:cNvPr id="6" name="Inhaltsplatzhalter 5">
            <a:extLst>
              <a:ext uri="{FF2B5EF4-FFF2-40B4-BE49-F238E27FC236}">
                <a16:creationId xmlns:a16="http://schemas.microsoft.com/office/drawing/2014/main" id="{9B395C68-B659-4424-8ECA-825E2671B211}"/>
              </a:ext>
            </a:extLst>
          </p:cNvPr>
          <p:cNvSpPr>
            <a:spLocks noGrp="1"/>
          </p:cNvSpPr>
          <p:nvPr>
            <p:ph idx="1"/>
          </p:nvPr>
        </p:nvSpPr>
        <p:spPr/>
        <p:txBody>
          <a:bodyPr/>
          <a:lstStyle/>
          <a:p>
            <a:endParaRPr lang="de-AT"/>
          </a:p>
        </p:txBody>
      </p:sp>
      <p:sp>
        <p:nvSpPr>
          <p:cNvPr id="5" name="Fußzeilenplatzhalter 4"/>
          <p:cNvSpPr>
            <a:spLocks noGrp="1"/>
          </p:cNvSpPr>
          <p:nvPr>
            <p:ph type="ftr" sz="quarter" idx="11"/>
          </p:nvPr>
        </p:nvSpPr>
        <p:spPr/>
        <p:txBody>
          <a:bodyPr/>
          <a:lstStyle/>
          <a:p>
            <a:endParaRPr lang="de-AT">
              <a:solidFill>
                <a:srgbClr val="94C600"/>
              </a:solidFill>
            </a:endParaRPr>
          </a:p>
        </p:txBody>
      </p:sp>
      <p:sp>
        <p:nvSpPr>
          <p:cNvPr id="13" name="Foliennummernplatzhalter 12"/>
          <p:cNvSpPr>
            <a:spLocks noGrp="1"/>
          </p:cNvSpPr>
          <p:nvPr>
            <p:ph type="sldNum" sz="quarter" idx="12"/>
          </p:nvPr>
        </p:nvSpPr>
        <p:spPr/>
        <p:txBody>
          <a:bodyPr/>
          <a:lstStyle/>
          <a:p>
            <a:fld id="{01B12179-A94A-410D-B3FE-924BB8A7759E}" type="slidenum">
              <a:rPr lang="de-AT" smtClean="0"/>
              <a:pPr/>
              <a:t>68</a:t>
            </a:fld>
            <a:endParaRPr lang="de-AT"/>
          </a:p>
        </p:txBody>
      </p:sp>
      <p:sp>
        <p:nvSpPr>
          <p:cNvPr id="4" name="Textfeld 3"/>
          <p:cNvSpPr txBox="1"/>
          <p:nvPr/>
        </p:nvSpPr>
        <p:spPr>
          <a:xfrm>
            <a:off x="683568" y="1484784"/>
            <a:ext cx="7992888" cy="923330"/>
          </a:xfrm>
          <a:prstGeom prst="rect">
            <a:avLst/>
          </a:prstGeom>
          <a:noFill/>
        </p:spPr>
        <p:txBody>
          <a:bodyPr wrap="square" rtlCol="0">
            <a:spAutoFit/>
          </a:bodyPr>
          <a:lstStyle/>
          <a:p>
            <a:endParaRPr lang="de-AT" dirty="0">
              <a:solidFill>
                <a:prstClr val="black"/>
              </a:solidFill>
            </a:endParaRPr>
          </a:p>
          <a:p>
            <a:pPr marL="742950" lvl="1" indent="-285750">
              <a:buFont typeface="Arial" panose="020B0604020202020204" pitchFamily="34" charset="0"/>
              <a:buChar char="•"/>
            </a:pPr>
            <a:endParaRPr lang="de-AT" dirty="0">
              <a:solidFill>
                <a:prstClr val="black"/>
              </a:solidFill>
            </a:endParaRPr>
          </a:p>
          <a:p>
            <a:pPr marL="742950" lvl="1" indent="-285750">
              <a:buFont typeface="Arial" panose="020B0604020202020204" pitchFamily="34" charset="0"/>
              <a:buChar char="•"/>
            </a:pPr>
            <a:endParaRPr lang="de-AT" dirty="0">
              <a:solidFill>
                <a:prstClr val="black"/>
              </a:solidFill>
            </a:endParaRPr>
          </a:p>
        </p:txBody>
      </p:sp>
      <p:sp>
        <p:nvSpPr>
          <p:cNvPr id="2" name="Textfeld 1"/>
          <p:cNvSpPr txBox="1"/>
          <p:nvPr/>
        </p:nvSpPr>
        <p:spPr>
          <a:xfrm>
            <a:off x="2699792" y="2292805"/>
            <a:ext cx="1152128" cy="646331"/>
          </a:xfrm>
          <a:prstGeom prst="rect">
            <a:avLst/>
          </a:prstGeom>
          <a:noFill/>
        </p:spPr>
        <p:txBody>
          <a:bodyPr wrap="square" rtlCol="0">
            <a:spAutoFit/>
          </a:bodyPr>
          <a:lstStyle/>
          <a:p>
            <a:r>
              <a:rPr lang="de-AT" sz="3600" b="1" dirty="0">
                <a:solidFill>
                  <a:schemeClr val="bg2">
                    <a:lumMod val="50000"/>
                  </a:schemeClr>
                </a:solidFill>
              </a:rPr>
              <a:t>Zitat</a:t>
            </a:r>
          </a:p>
        </p:txBody>
      </p:sp>
      <p:sp>
        <p:nvSpPr>
          <p:cNvPr id="9" name="Textfeld 8"/>
          <p:cNvSpPr txBox="1"/>
          <p:nvPr/>
        </p:nvSpPr>
        <p:spPr>
          <a:xfrm>
            <a:off x="4788024" y="3717032"/>
            <a:ext cx="2340260" cy="830997"/>
          </a:xfrm>
          <a:prstGeom prst="rect">
            <a:avLst/>
          </a:prstGeom>
          <a:noFill/>
        </p:spPr>
        <p:txBody>
          <a:bodyPr wrap="square" rtlCol="0">
            <a:spAutoFit/>
          </a:bodyPr>
          <a:lstStyle/>
          <a:p>
            <a:r>
              <a:rPr lang="de-AT" sz="2400" b="1" dirty="0">
                <a:solidFill>
                  <a:srgbClr val="00B050"/>
                </a:solidFill>
              </a:rPr>
              <a:t>Indirektes Zitat</a:t>
            </a:r>
          </a:p>
          <a:p>
            <a:r>
              <a:rPr lang="de-AT" sz="2400" b="1" dirty="0">
                <a:solidFill>
                  <a:srgbClr val="00B050"/>
                </a:solidFill>
              </a:rPr>
              <a:t>(sinngemäß)</a:t>
            </a:r>
          </a:p>
        </p:txBody>
      </p:sp>
      <p:sp>
        <p:nvSpPr>
          <p:cNvPr id="10" name="Textfeld 9"/>
          <p:cNvSpPr txBox="1"/>
          <p:nvPr/>
        </p:nvSpPr>
        <p:spPr>
          <a:xfrm>
            <a:off x="1187624" y="3608149"/>
            <a:ext cx="2160240" cy="830997"/>
          </a:xfrm>
          <a:prstGeom prst="rect">
            <a:avLst/>
          </a:prstGeom>
          <a:noFill/>
        </p:spPr>
        <p:txBody>
          <a:bodyPr wrap="square" rtlCol="0">
            <a:spAutoFit/>
          </a:bodyPr>
          <a:lstStyle/>
          <a:p>
            <a:r>
              <a:rPr lang="de-AT" sz="2400" b="1" dirty="0">
                <a:solidFill>
                  <a:srgbClr val="C00000"/>
                </a:solidFill>
              </a:rPr>
              <a:t>Direktes Zitat</a:t>
            </a:r>
          </a:p>
          <a:p>
            <a:r>
              <a:rPr lang="de-AT" sz="2400" b="1" dirty="0">
                <a:solidFill>
                  <a:srgbClr val="C00000"/>
                </a:solidFill>
              </a:rPr>
              <a:t>(wörtlich)</a:t>
            </a:r>
          </a:p>
        </p:txBody>
      </p:sp>
      <p:sp>
        <p:nvSpPr>
          <p:cNvPr id="11" name="Textfeld 10"/>
          <p:cNvSpPr txBox="1"/>
          <p:nvPr/>
        </p:nvSpPr>
        <p:spPr>
          <a:xfrm>
            <a:off x="971600" y="5235198"/>
            <a:ext cx="1512168" cy="400110"/>
          </a:xfrm>
          <a:prstGeom prst="rect">
            <a:avLst/>
          </a:prstGeom>
          <a:noFill/>
        </p:spPr>
        <p:txBody>
          <a:bodyPr wrap="square" rtlCol="0">
            <a:spAutoFit/>
          </a:bodyPr>
          <a:lstStyle/>
          <a:p>
            <a:r>
              <a:rPr lang="de-AT" sz="2000" b="1" dirty="0"/>
              <a:t>Primärzitat</a:t>
            </a:r>
          </a:p>
        </p:txBody>
      </p:sp>
      <p:sp>
        <p:nvSpPr>
          <p:cNvPr id="12" name="Textfeld 11"/>
          <p:cNvSpPr txBox="1"/>
          <p:nvPr/>
        </p:nvSpPr>
        <p:spPr>
          <a:xfrm>
            <a:off x="3244767" y="5235198"/>
            <a:ext cx="1728192" cy="400110"/>
          </a:xfrm>
          <a:prstGeom prst="rect">
            <a:avLst/>
          </a:prstGeom>
          <a:noFill/>
        </p:spPr>
        <p:txBody>
          <a:bodyPr wrap="square" rtlCol="0">
            <a:spAutoFit/>
          </a:bodyPr>
          <a:lstStyle/>
          <a:p>
            <a:r>
              <a:rPr lang="de-AT" sz="2000" b="1" dirty="0"/>
              <a:t>Sekundärzitat</a:t>
            </a:r>
          </a:p>
        </p:txBody>
      </p:sp>
      <p:cxnSp>
        <p:nvCxnSpPr>
          <p:cNvPr id="15" name="Gerade Verbindung mit Pfeil 14"/>
          <p:cNvCxnSpPr>
            <a:endCxn id="9" idx="0"/>
          </p:cNvCxnSpPr>
          <p:nvPr/>
        </p:nvCxnSpPr>
        <p:spPr>
          <a:xfrm>
            <a:off x="3491880" y="2939136"/>
            <a:ext cx="2466274" cy="77789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endCxn id="11" idx="0"/>
          </p:cNvCxnSpPr>
          <p:nvPr/>
        </p:nvCxnSpPr>
        <p:spPr>
          <a:xfrm flipH="1">
            <a:off x="1727684" y="4439146"/>
            <a:ext cx="234688" cy="79605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a:endCxn id="12" idx="0"/>
          </p:cNvCxnSpPr>
          <p:nvPr/>
        </p:nvCxnSpPr>
        <p:spPr>
          <a:xfrm>
            <a:off x="2294747" y="4439146"/>
            <a:ext cx="1814116" cy="79605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endCxn id="10" idx="0"/>
          </p:cNvCxnSpPr>
          <p:nvPr/>
        </p:nvCxnSpPr>
        <p:spPr>
          <a:xfrm flipH="1">
            <a:off x="2267744" y="2936761"/>
            <a:ext cx="720080" cy="6713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60134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1C91483-1396-BC99-498B-C16747F41EA6}"/>
              </a:ext>
            </a:extLst>
          </p:cNvPr>
          <p:cNvSpPr>
            <a:spLocks noGrp="1"/>
          </p:cNvSpPr>
          <p:nvPr>
            <p:ph idx="1"/>
          </p:nvPr>
        </p:nvSpPr>
        <p:spPr>
          <a:xfrm>
            <a:off x="616400" y="1844831"/>
            <a:ext cx="7834866" cy="4511520"/>
          </a:xfrm>
        </p:spPr>
        <p:txBody>
          <a:bodyPr>
            <a:normAutofit/>
          </a:bodyPr>
          <a:lstStyle/>
          <a:p>
            <a:pPr marL="0" indent="0">
              <a:buNone/>
            </a:pPr>
            <a:r>
              <a:rPr lang="de-AT" dirty="0"/>
              <a:t>Ein praktischer Leitfaden für effizientes Referenzmanagement</a:t>
            </a:r>
          </a:p>
          <a:p>
            <a:pPr marL="0" indent="0">
              <a:buNone/>
            </a:pPr>
            <a:r>
              <a:rPr lang="de-AT" b="1" dirty="0"/>
              <a:t>Was ist </a:t>
            </a:r>
            <a:r>
              <a:rPr lang="de-AT" b="1" dirty="0" err="1"/>
              <a:t>Zotero</a:t>
            </a:r>
            <a:r>
              <a:rPr lang="de-AT" b="1" dirty="0"/>
              <a:t>?</a:t>
            </a:r>
          </a:p>
          <a:p>
            <a:r>
              <a:rPr lang="de-AT" dirty="0"/>
              <a:t>Ein kostenloses, leistungsstarkes Referenzmanagementprogramm</a:t>
            </a:r>
          </a:p>
          <a:p>
            <a:r>
              <a:rPr lang="de-AT" dirty="0"/>
              <a:t>Hilft bei der Verwaltung, Organisation und Zitierung von Quellen</a:t>
            </a:r>
          </a:p>
          <a:p>
            <a:r>
              <a:rPr lang="de-AT" dirty="0"/>
              <a:t>Kompatibel mit Word, LibreOffice und Google Docs</a:t>
            </a:r>
          </a:p>
          <a:p>
            <a:r>
              <a:rPr lang="de-AT" dirty="0"/>
              <a:t>Unterstützt zahlreiche Zitationsstile</a:t>
            </a:r>
          </a:p>
          <a:p>
            <a:pPr marL="0" indent="0">
              <a:buNone/>
            </a:pPr>
            <a:r>
              <a:rPr lang="de-AT" b="1" dirty="0"/>
              <a:t>Vorteile von </a:t>
            </a:r>
            <a:r>
              <a:rPr lang="de-AT" b="1" dirty="0" err="1"/>
              <a:t>Zotero</a:t>
            </a:r>
            <a:endParaRPr lang="de-AT" b="1" dirty="0"/>
          </a:p>
          <a:p>
            <a:r>
              <a:rPr lang="de-AT" dirty="0"/>
              <a:t>Automatische Erfassung bibliografischer Daten. </a:t>
            </a:r>
          </a:p>
          <a:p>
            <a:r>
              <a:rPr lang="de-AT" dirty="0"/>
              <a:t>Cloud-Synchronisation für geräteübergreifenden Zugriff. </a:t>
            </a:r>
          </a:p>
          <a:p>
            <a:r>
              <a:rPr lang="de-AT" dirty="0"/>
              <a:t>Einfache Integration in Textverarbeitungsprogramme. </a:t>
            </a:r>
          </a:p>
          <a:p>
            <a:r>
              <a:rPr lang="de-AT" dirty="0"/>
              <a:t>Möglichkeit zur gemeinsamen Nutzung von Literaturquellen</a:t>
            </a:r>
          </a:p>
        </p:txBody>
      </p:sp>
      <p:sp>
        <p:nvSpPr>
          <p:cNvPr id="3" name="Fußzeilenplatzhalter 2">
            <a:extLst>
              <a:ext uri="{FF2B5EF4-FFF2-40B4-BE49-F238E27FC236}">
                <a16:creationId xmlns:a16="http://schemas.microsoft.com/office/drawing/2014/main" id="{C029E8AC-D6F1-3340-2402-47EFB6599B05}"/>
              </a:ext>
            </a:extLst>
          </p:cNvPr>
          <p:cNvSpPr>
            <a:spLocks noGrp="1"/>
          </p:cNvSpPr>
          <p:nvPr>
            <p:ph type="ftr" sz="quarter" idx="11"/>
          </p:nvPr>
        </p:nvSpPr>
        <p:spPr/>
        <p:txBody>
          <a:bodyPr/>
          <a:lstStyle/>
          <a:p>
            <a:r>
              <a:rPr lang="de-AT" dirty="0">
                <a:hlinkClick r:id="rId2"/>
              </a:rPr>
              <a:t>https://www.youtube.com/watch?v=gplVkVbGobw</a:t>
            </a:r>
            <a:r>
              <a:rPr lang="de-AT" dirty="0"/>
              <a:t> </a:t>
            </a:r>
          </a:p>
        </p:txBody>
      </p:sp>
      <p:sp>
        <p:nvSpPr>
          <p:cNvPr id="4" name="Foliennummernplatzhalter 3">
            <a:extLst>
              <a:ext uri="{FF2B5EF4-FFF2-40B4-BE49-F238E27FC236}">
                <a16:creationId xmlns:a16="http://schemas.microsoft.com/office/drawing/2014/main" id="{075E753F-306B-0426-520E-4BB97A156F7C}"/>
              </a:ext>
            </a:extLst>
          </p:cNvPr>
          <p:cNvSpPr>
            <a:spLocks noGrp="1"/>
          </p:cNvSpPr>
          <p:nvPr>
            <p:ph type="sldNum" sz="quarter" idx="12"/>
          </p:nvPr>
        </p:nvSpPr>
        <p:spPr/>
        <p:txBody>
          <a:bodyPr/>
          <a:lstStyle/>
          <a:p>
            <a:fld id="{01B12179-A94A-410D-B3FE-924BB8A7759E}" type="slidenum">
              <a:rPr lang="de-AT" smtClean="0"/>
              <a:pPr/>
              <a:t>69</a:t>
            </a:fld>
            <a:endParaRPr lang="de-AT"/>
          </a:p>
        </p:txBody>
      </p:sp>
      <p:sp>
        <p:nvSpPr>
          <p:cNvPr id="24" name="Textfeld 23">
            <a:extLst>
              <a:ext uri="{FF2B5EF4-FFF2-40B4-BE49-F238E27FC236}">
                <a16:creationId xmlns:a16="http://schemas.microsoft.com/office/drawing/2014/main" id="{1048B180-6E97-21F5-D1FB-52DD420042A5}"/>
              </a:ext>
            </a:extLst>
          </p:cNvPr>
          <p:cNvSpPr txBox="1"/>
          <p:nvPr/>
        </p:nvSpPr>
        <p:spPr>
          <a:xfrm>
            <a:off x="616400" y="836712"/>
            <a:ext cx="7195960" cy="523220"/>
          </a:xfrm>
          <a:prstGeom prst="rect">
            <a:avLst/>
          </a:prstGeom>
          <a:solidFill>
            <a:srgbClr val="FFC000"/>
          </a:solidFill>
        </p:spPr>
        <p:txBody>
          <a:bodyPr wrap="square" rtlCol="0">
            <a:spAutoFit/>
          </a:bodyPr>
          <a:lstStyle/>
          <a:p>
            <a:r>
              <a:rPr lang="de-AT" sz="2800" b="1" dirty="0"/>
              <a:t>Installation und Verwendung von </a:t>
            </a:r>
            <a:r>
              <a:rPr lang="de-AT" sz="2800" b="1" dirty="0" err="1"/>
              <a:t>Zotero</a:t>
            </a:r>
            <a:endParaRPr lang="de-AT" sz="2800" b="1" dirty="0"/>
          </a:p>
        </p:txBody>
      </p:sp>
    </p:spTree>
    <p:extLst>
      <p:ext uri="{BB962C8B-B14F-4D97-AF65-F5344CB8AC3E}">
        <p14:creationId xmlns:p14="http://schemas.microsoft.com/office/powerpoint/2010/main" val="3307015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Warum eine Diplomarbeit schreiben?</a:t>
            </a:r>
            <a:endParaRPr lang="de-AT" sz="2400" b="1" dirty="0">
              <a:solidFill>
                <a:schemeClr val="tx1"/>
              </a:solidFill>
            </a:endParaRPr>
          </a:p>
        </p:txBody>
      </p:sp>
      <p:sp>
        <p:nvSpPr>
          <p:cNvPr id="6" name="Inhaltsplatzhalter 5">
            <a:extLst>
              <a:ext uri="{FF2B5EF4-FFF2-40B4-BE49-F238E27FC236}">
                <a16:creationId xmlns:a16="http://schemas.microsoft.com/office/drawing/2014/main" id="{37B02581-9F96-40B1-8552-E8CEBBB4BAB1}"/>
              </a:ext>
            </a:extLst>
          </p:cNvPr>
          <p:cNvSpPr>
            <a:spLocks noGrp="1"/>
          </p:cNvSpPr>
          <p:nvPr>
            <p:ph idx="1"/>
          </p:nvPr>
        </p:nvSpPr>
        <p:spPr/>
        <p:txBody>
          <a:bodyPr/>
          <a:lstStyle/>
          <a:p>
            <a:pPr marL="0" indent="0">
              <a:buNone/>
            </a:pPr>
            <a:endParaRPr lang="de-AT" sz="2400" dirty="0"/>
          </a:p>
          <a:p>
            <a:pPr marL="0" indent="0">
              <a:buNone/>
            </a:pPr>
            <a:r>
              <a:rPr lang="de-AT" sz="2400" dirty="0"/>
              <a:t>Die im Diplomarbeitsprozess aufgebauten Kompetenzen stellen eine wesentliche Erweiterung zur beruflichen Gesamtqualifikation dar:</a:t>
            </a:r>
          </a:p>
          <a:p>
            <a:pPr marL="800100" lvl="1" indent="-342900"/>
            <a:r>
              <a:rPr lang="de-AT" sz="2400" dirty="0">
                <a:solidFill>
                  <a:srgbClr val="C00000"/>
                </a:solidFill>
              </a:rPr>
              <a:t>der konkrete Berufsfeldbezug </a:t>
            </a:r>
          </a:p>
          <a:p>
            <a:pPr marL="800100" lvl="1" indent="-342900"/>
            <a:r>
              <a:rPr lang="de-AT" sz="2400" dirty="0">
                <a:solidFill>
                  <a:srgbClr val="C00000"/>
                </a:solidFill>
              </a:rPr>
              <a:t>sowie das Know-how im vorwissenschaftlichen Arbeiten, </a:t>
            </a:r>
          </a:p>
          <a:p>
            <a:pPr marL="800100" lvl="1" indent="-342900"/>
            <a:r>
              <a:rPr lang="de-AT" sz="2400" dirty="0"/>
              <a:t>kann für den Start in die berufliche Laufbahn oder für weiterführende Ausbildungen im tertiären Bereich genutzt werden.</a:t>
            </a:r>
            <a:r>
              <a:rPr lang="de-AT" sz="2400" baseline="30000" dirty="0"/>
              <a:t>1</a:t>
            </a:r>
          </a:p>
          <a:p>
            <a:pPr marL="0" indent="0">
              <a:buNone/>
            </a:pPr>
            <a:endParaRPr lang="de-AT" dirty="0"/>
          </a:p>
        </p:txBody>
      </p:sp>
      <p:sp>
        <p:nvSpPr>
          <p:cNvPr id="4" name="Fußzeilenplatzhalter 3"/>
          <p:cNvSpPr>
            <a:spLocks noGrp="1"/>
          </p:cNvSpPr>
          <p:nvPr>
            <p:ph type="ftr" sz="quarter" idx="11"/>
          </p:nvPr>
        </p:nvSpPr>
        <p:spPr/>
        <p:txBody>
          <a:bodyPr/>
          <a:lstStyle/>
          <a:p>
            <a:r>
              <a:rPr lang="de-AT" dirty="0"/>
              <a:t>1	Diplomarbeiten-bbs.at  2015a, </a:t>
            </a:r>
            <a:r>
              <a:rPr lang="de-AT" dirty="0" err="1"/>
              <a:t>o.S</a:t>
            </a:r>
            <a:r>
              <a:rPr lang="de-AT" dirty="0"/>
              <a:t>. </a:t>
            </a:r>
          </a:p>
        </p:txBody>
      </p:sp>
      <p:sp>
        <p:nvSpPr>
          <p:cNvPr id="5" name="Foliennummernplatzhalter 4"/>
          <p:cNvSpPr>
            <a:spLocks noGrp="1"/>
          </p:cNvSpPr>
          <p:nvPr>
            <p:ph type="sldNum" sz="quarter" idx="12"/>
          </p:nvPr>
        </p:nvSpPr>
        <p:spPr/>
        <p:txBody>
          <a:bodyPr/>
          <a:lstStyle/>
          <a:p>
            <a:fld id="{01B12179-A94A-410D-B3FE-924BB8A7759E}" type="slidenum">
              <a:rPr lang="de-AT" smtClean="0"/>
              <a:pPr/>
              <a:t>7</a:t>
            </a:fld>
            <a:endParaRPr lang="de-AT"/>
          </a:p>
        </p:txBody>
      </p:sp>
    </p:spTree>
    <p:extLst>
      <p:ext uri="{BB962C8B-B14F-4D97-AF65-F5344CB8AC3E}">
        <p14:creationId xmlns:p14="http://schemas.microsoft.com/office/powerpoint/2010/main" val="19683332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1C91483-1396-BC99-498B-C16747F41EA6}"/>
              </a:ext>
            </a:extLst>
          </p:cNvPr>
          <p:cNvSpPr>
            <a:spLocks noGrp="1"/>
          </p:cNvSpPr>
          <p:nvPr>
            <p:ph idx="1"/>
          </p:nvPr>
        </p:nvSpPr>
        <p:spPr/>
        <p:txBody>
          <a:bodyPr>
            <a:normAutofit/>
          </a:bodyPr>
          <a:lstStyle/>
          <a:p>
            <a:pPr marL="0" indent="0">
              <a:buNone/>
            </a:pPr>
            <a:r>
              <a:rPr lang="de-AT" b="1" dirty="0"/>
              <a:t>Download</a:t>
            </a:r>
          </a:p>
          <a:p>
            <a:r>
              <a:rPr lang="de-AT" dirty="0"/>
              <a:t>Besuche </a:t>
            </a:r>
            <a:r>
              <a:rPr lang="de-AT" dirty="0">
                <a:hlinkClick r:id="rId2"/>
              </a:rPr>
              <a:t>www.zotero.org</a:t>
            </a:r>
            <a:endParaRPr lang="de-AT" dirty="0"/>
          </a:p>
          <a:p>
            <a:r>
              <a:rPr lang="de-AT" dirty="0"/>
              <a:t>Lade </a:t>
            </a:r>
            <a:r>
              <a:rPr lang="de-AT" dirty="0" err="1"/>
              <a:t>Zotero</a:t>
            </a:r>
            <a:r>
              <a:rPr lang="de-AT" dirty="0"/>
              <a:t> für dein Betriebssystem herunter (Windows, </a:t>
            </a:r>
            <a:r>
              <a:rPr lang="de-AT" dirty="0" err="1"/>
              <a:t>macOS</a:t>
            </a:r>
            <a:r>
              <a:rPr lang="de-AT" dirty="0"/>
              <a:t>, Linux)</a:t>
            </a:r>
          </a:p>
          <a:p>
            <a:r>
              <a:rPr lang="de-AT" dirty="0"/>
              <a:t>Installationsdatei ausführen und den Anweisungen folgen.</a:t>
            </a:r>
          </a:p>
          <a:p>
            <a:r>
              <a:rPr lang="de-AT" dirty="0" err="1"/>
              <a:t>Zotero</a:t>
            </a:r>
            <a:r>
              <a:rPr lang="de-AT"/>
              <a:t> Erweiterung </a:t>
            </a:r>
            <a:r>
              <a:rPr lang="de-AT" dirty="0"/>
              <a:t>für den Webbrowser (Chrome, Firefox, Edge) installieren</a:t>
            </a:r>
          </a:p>
          <a:p>
            <a:pPr marL="0" indent="0">
              <a:buNone/>
            </a:pPr>
            <a:r>
              <a:rPr lang="de-AT" b="1" dirty="0"/>
              <a:t>Erste Schritte mit </a:t>
            </a:r>
            <a:r>
              <a:rPr lang="de-AT" b="1" dirty="0" err="1"/>
              <a:t>Zotero</a:t>
            </a:r>
            <a:endParaRPr lang="de-AT" b="1" dirty="0"/>
          </a:p>
          <a:p>
            <a:r>
              <a:rPr lang="de-AT" dirty="0" err="1"/>
              <a:t>Zotero</a:t>
            </a:r>
            <a:r>
              <a:rPr lang="de-AT" dirty="0"/>
              <a:t> starten und Benutzerkonto erstellen.</a:t>
            </a:r>
          </a:p>
          <a:p>
            <a:r>
              <a:rPr lang="de-AT" dirty="0"/>
              <a:t>Literaturquellen per Drag-and-Drop oder über den Connector hinzufügen.</a:t>
            </a:r>
          </a:p>
          <a:p>
            <a:r>
              <a:rPr lang="de-AT" dirty="0"/>
              <a:t>Sammlungen zur Organisation der Literatur erstellen</a:t>
            </a:r>
          </a:p>
        </p:txBody>
      </p:sp>
      <p:sp>
        <p:nvSpPr>
          <p:cNvPr id="3" name="Fußzeilenplatzhalter 2">
            <a:extLst>
              <a:ext uri="{FF2B5EF4-FFF2-40B4-BE49-F238E27FC236}">
                <a16:creationId xmlns:a16="http://schemas.microsoft.com/office/drawing/2014/main" id="{C029E8AC-D6F1-3340-2402-47EFB6599B05}"/>
              </a:ext>
            </a:extLst>
          </p:cNvPr>
          <p:cNvSpPr>
            <a:spLocks noGrp="1"/>
          </p:cNvSpPr>
          <p:nvPr>
            <p:ph type="ftr" sz="quarter" idx="11"/>
          </p:nvPr>
        </p:nvSpPr>
        <p:spPr>
          <a:xfrm>
            <a:off x="251520" y="6356351"/>
            <a:ext cx="7200800" cy="457025"/>
          </a:xfrm>
        </p:spPr>
        <p:txBody>
          <a:bodyPr/>
          <a:lstStyle/>
          <a:p>
            <a:r>
              <a:rPr lang="de-AT" sz="1600" dirty="0">
                <a:hlinkClick r:id="rId3"/>
              </a:rPr>
              <a:t>https://www.youtube.com/watch?v=86YDP2J-YvQ</a:t>
            </a:r>
            <a:r>
              <a:rPr lang="de-AT" sz="1600" dirty="0"/>
              <a:t> (Ausführliches Tutorial)</a:t>
            </a:r>
          </a:p>
        </p:txBody>
      </p:sp>
      <p:sp>
        <p:nvSpPr>
          <p:cNvPr id="4" name="Foliennummernplatzhalter 3">
            <a:extLst>
              <a:ext uri="{FF2B5EF4-FFF2-40B4-BE49-F238E27FC236}">
                <a16:creationId xmlns:a16="http://schemas.microsoft.com/office/drawing/2014/main" id="{075E753F-306B-0426-520E-4BB97A156F7C}"/>
              </a:ext>
            </a:extLst>
          </p:cNvPr>
          <p:cNvSpPr>
            <a:spLocks noGrp="1"/>
          </p:cNvSpPr>
          <p:nvPr>
            <p:ph type="sldNum" sz="quarter" idx="12"/>
          </p:nvPr>
        </p:nvSpPr>
        <p:spPr/>
        <p:txBody>
          <a:bodyPr/>
          <a:lstStyle/>
          <a:p>
            <a:fld id="{01B12179-A94A-410D-B3FE-924BB8A7759E}" type="slidenum">
              <a:rPr lang="de-AT" smtClean="0"/>
              <a:pPr/>
              <a:t>70</a:t>
            </a:fld>
            <a:endParaRPr lang="de-AT"/>
          </a:p>
        </p:txBody>
      </p:sp>
      <p:sp>
        <p:nvSpPr>
          <p:cNvPr id="6" name="Textfeld 5">
            <a:extLst>
              <a:ext uri="{FF2B5EF4-FFF2-40B4-BE49-F238E27FC236}">
                <a16:creationId xmlns:a16="http://schemas.microsoft.com/office/drawing/2014/main" id="{0252C863-7DD7-6207-5CB2-5BBA6E6340D8}"/>
              </a:ext>
            </a:extLst>
          </p:cNvPr>
          <p:cNvSpPr txBox="1"/>
          <p:nvPr/>
        </p:nvSpPr>
        <p:spPr>
          <a:xfrm>
            <a:off x="539552" y="764704"/>
            <a:ext cx="7200800" cy="461665"/>
          </a:xfrm>
          <a:prstGeom prst="rect">
            <a:avLst/>
          </a:prstGeom>
          <a:solidFill>
            <a:srgbClr val="FFC000"/>
          </a:solidFill>
        </p:spPr>
        <p:txBody>
          <a:bodyPr wrap="square">
            <a:spAutoFit/>
          </a:bodyPr>
          <a:lstStyle/>
          <a:p>
            <a:pPr marL="0" indent="0">
              <a:buNone/>
            </a:pPr>
            <a:r>
              <a:rPr lang="de-AT" sz="2400" b="1" dirty="0"/>
              <a:t>Installation von </a:t>
            </a:r>
            <a:r>
              <a:rPr lang="de-AT" sz="2400" b="1" dirty="0" err="1"/>
              <a:t>Zotero</a:t>
            </a:r>
            <a:endParaRPr lang="de-AT" sz="2400" b="1" dirty="0"/>
          </a:p>
        </p:txBody>
      </p:sp>
    </p:spTree>
    <p:extLst>
      <p:ext uri="{BB962C8B-B14F-4D97-AF65-F5344CB8AC3E}">
        <p14:creationId xmlns:p14="http://schemas.microsoft.com/office/powerpoint/2010/main" val="27184213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1C91483-1396-BC99-498B-C16747F41EA6}"/>
              </a:ext>
            </a:extLst>
          </p:cNvPr>
          <p:cNvSpPr>
            <a:spLocks noGrp="1"/>
          </p:cNvSpPr>
          <p:nvPr>
            <p:ph idx="1"/>
          </p:nvPr>
        </p:nvSpPr>
        <p:spPr/>
        <p:txBody>
          <a:bodyPr>
            <a:normAutofit/>
          </a:bodyPr>
          <a:lstStyle/>
          <a:p>
            <a:r>
              <a:rPr lang="de-AT" dirty="0" err="1"/>
              <a:t>Zotero</a:t>
            </a:r>
            <a:r>
              <a:rPr lang="de-AT" dirty="0"/>
              <a:t>-Plugin in Word oder LibreOffice aktivieren</a:t>
            </a:r>
          </a:p>
          <a:p>
            <a:r>
              <a:rPr lang="de-AT" dirty="0"/>
              <a:t>Mit „Zitation einfügen“ Quelle direkt in die Fußzeile einfügen</a:t>
            </a:r>
          </a:p>
          <a:p>
            <a:r>
              <a:rPr lang="de-AT" dirty="0"/>
              <a:t>Automatische Erstellung des Literaturverzeichnisses</a:t>
            </a:r>
          </a:p>
          <a:p>
            <a:pPr marL="0" indent="0">
              <a:buNone/>
            </a:pPr>
            <a:r>
              <a:rPr lang="de-AT" b="1" dirty="0"/>
              <a:t>Verwaltung von Quellen</a:t>
            </a:r>
          </a:p>
          <a:p>
            <a:r>
              <a:rPr lang="de-AT" dirty="0"/>
              <a:t>Tags und Notizen zur besseren Organisation hinzufügen</a:t>
            </a:r>
          </a:p>
          <a:p>
            <a:r>
              <a:rPr lang="de-AT" dirty="0"/>
              <a:t>Metadaten automatisch vervollständigen</a:t>
            </a:r>
          </a:p>
          <a:p>
            <a:r>
              <a:rPr lang="de-AT" dirty="0"/>
              <a:t>Dubletten identifizieren und zusammenführen</a:t>
            </a:r>
          </a:p>
          <a:p>
            <a:pPr marL="0" indent="0">
              <a:buNone/>
            </a:pPr>
            <a:r>
              <a:rPr lang="de-AT" b="1" dirty="0"/>
              <a:t>Fazit</a:t>
            </a:r>
          </a:p>
          <a:p>
            <a:r>
              <a:rPr lang="de-AT" dirty="0" err="1"/>
              <a:t>Zotero</a:t>
            </a:r>
            <a:r>
              <a:rPr lang="de-AT" dirty="0"/>
              <a:t> erleichtert das wissenschaftliche Arbeiten erheblich </a:t>
            </a:r>
          </a:p>
          <a:p>
            <a:r>
              <a:rPr lang="de-AT" dirty="0"/>
              <a:t>Effiziente Verwaltung und einfache Integration in Schreibprogramme für Studierende, Forschende und </a:t>
            </a:r>
            <a:r>
              <a:rPr lang="de-AT" dirty="0" err="1"/>
              <a:t>Autor:innen</a:t>
            </a:r>
            <a:endParaRPr lang="de-AT" dirty="0"/>
          </a:p>
        </p:txBody>
      </p:sp>
      <p:sp>
        <p:nvSpPr>
          <p:cNvPr id="3" name="Fußzeilenplatzhalter 2">
            <a:extLst>
              <a:ext uri="{FF2B5EF4-FFF2-40B4-BE49-F238E27FC236}">
                <a16:creationId xmlns:a16="http://schemas.microsoft.com/office/drawing/2014/main" id="{C029E8AC-D6F1-3340-2402-47EFB6599B05}"/>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075E753F-306B-0426-520E-4BB97A156F7C}"/>
              </a:ext>
            </a:extLst>
          </p:cNvPr>
          <p:cNvSpPr>
            <a:spLocks noGrp="1"/>
          </p:cNvSpPr>
          <p:nvPr>
            <p:ph type="sldNum" sz="quarter" idx="12"/>
          </p:nvPr>
        </p:nvSpPr>
        <p:spPr/>
        <p:txBody>
          <a:bodyPr/>
          <a:lstStyle/>
          <a:p>
            <a:fld id="{01B12179-A94A-410D-B3FE-924BB8A7759E}" type="slidenum">
              <a:rPr lang="de-AT" smtClean="0"/>
              <a:pPr/>
              <a:t>71</a:t>
            </a:fld>
            <a:endParaRPr lang="de-AT"/>
          </a:p>
        </p:txBody>
      </p:sp>
      <p:sp>
        <p:nvSpPr>
          <p:cNvPr id="6" name="Textfeld 5">
            <a:extLst>
              <a:ext uri="{FF2B5EF4-FFF2-40B4-BE49-F238E27FC236}">
                <a16:creationId xmlns:a16="http://schemas.microsoft.com/office/drawing/2014/main" id="{9A026999-95F7-6469-7E34-63EB891B520D}"/>
              </a:ext>
            </a:extLst>
          </p:cNvPr>
          <p:cNvSpPr txBox="1"/>
          <p:nvPr/>
        </p:nvSpPr>
        <p:spPr>
          <a:xfrm>
            <a:off x="616400" y="908720"/>
            <a:ext cx="7123952" cy="523220"/>
          </a:xfrm>
          <a:prstGeom prst="rect">
            <a:avLst/>
          </a:prstGeom>
          <a:solidFill>
            <a:srgbClr val="FFC000"/>
          </a:solidFill>
        </p:spPr>
        <p:txBody>
          <a:bodyPr wrap="square">
            <a:spAutoFit/>
          </a:bodyPr>
          <a:lstStyle/>
          <a:p>
            <a:pPr marL="0" indent="0">
              <a:buNone/>
            </a:pPr>
            <a:r>
              <a:rPr lang="de-AT" sz="2800" b="1" dirty="0"/>
              <a:t>Zitieren mit </a:t>
            </a:r>
            <a:r>
              <a:rPr lang="de-AT" sz="2800" b="1" dirty="0" err="1"/>
              <a:t>Zotero</a:t>
            </a:r>
            <a:endParaRPr lang="de-AT" sz="2800" b="1" dirty="0"/>
          </a:p>
        </p:txBody>
      </p:sp>
    </p:spTree>
    <p:extLst>
      <p:ext uri="{BB962C8B-B14F-4D97-AF65-F5344CB8AC3E}">
        <p14:creationId xmlns:p14="http://schemas.microsoft.com/office/powerpoint/2010/main" val="185781975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1C91483-1396-BC99-498B-C16747F41EA6}"/>
              </a:ext>
            </a:extLst>
          </p:cNvPr>
          <p:cNvSpPr>
            <a:spLocks noGrp="1"/>
          </p:cNvSpPr>
          <p:nvPr>
            <p:ph idx="1"/>
          </p:nvPr>
        </p:nvSpPr>
        <p:spPr/>
        <p:txBody>
          <a:bodyPr>
            <a:normAutofit/>
          </a:bodyPr>
          <a:lstStyle/>
          <a:p>
            <a:endParaRPr lang="de-AT" dirty="0"/>
          </a:p>
          <a:p>
            <a:r>
              <a:rPr lang="de-AT" dirty="0"/>
              <a:t>Speichere und Importiere folgende </a:t>
            </a:r>
            <a:r>
              <a:rPr lang="de-AT" dirty="0" err="1"/>
              <a:t>cvs</a:t>
            </a:r>
            <a:r>
              <a:rPr lang="de-AT" dirty="0"/>
              <a:t>. Datei </a:t>
            </a:r>
            <a:r>
              <a:rPr lang="de-AT" dirty="0">
                <a:hlinkClick r:id="rId2"/>
              </a:rPr>
              <a:t>https://github.com/bwiernik/zotero-tools/blob/master/apa-fullnote.csl#importConfirm</a:t>
            </a:r>
            <a:r>
              <a:rPr lang="de-AT" dirty="0"/>
              <a:t> (entspricht APA Zitierstil mit Fußnoten)</a:t>
            </a:r>
          </a:p>
          <a:p>
            <a:r>
              <a:rPr lang="de-AT" dirty="0"/>
              <a:t>Zur Eingabe der </a:t>
            </a:r>
            <a:r>
              <a:rPr lang="de-AT" b="1" dirty="0">
                <a:solidFill>
                  <a:srgbClr val="FF0000"/>
                </a:solidFill>
              </a:rPr>
              <a:t>Seitenzahl</a:t>
            </a:r>
            <a:r>
              <a:rPr lang="de-AT" dirty="0"/>
              <a:t> und </a:t>
            </a:r>
            <a:r>
              <a:rPr lang="de-AT" b="1" dirty="0">
                <a:solidFill>
                  <a:srgbClr val="FF0000"/>
                </a:solidFill>
              </a:rPr>
              <a:t>vgl. </a:t>
            </a:r>
            <a:r>
              <a:rPr lang="de-AT" dirty="0"/>
              <a:t>ist es notwendig, das Zitat anzuklicken und dann Seite und Präfix manuell einzugeben</a:t>
            </a:r>
          </a:p>
          <a:p>
            <a:endParaRPr lang="de-AT" dirty="0"/>
          </a:p>
        </p:txBody>
      </p:sp>
      <p:sp>
        <p:nvSpPr>
          <p:cNvPr id="3" name="Fußzeilenplatzhalter 2">
            <a:extLst>
              <a:ext uri="{FF2B5EF4-FFF2-40B4-BE49-F238E27FC236}">
                <a16:creationId xmlns:a16="http://schemas.microsoft.com/office/drawing/2014/main" id="{C029E8AC-D6F1-3340-2402-47EFB6599B05}"/>
              </a:ext>
            </a:extLst>
          </p:cNvPr>
          <p:cNvSpPr>
            <a:spLocks noGrp="1"/>
          </p:cNvSpPr>
          <p:nvPr>
            <p:ph type="ftr" sz="quarter" idx="11"/>
          </p:nvPr>
        </p:nvSpPr>
        <p:spPr/>
        <p:txBody>
          <a:bodyPr/>
          <a:lstStyle/>
          <a:p>
            <a:endParaRPr lang="de-AT" dirty="0"/>
          </a:p>
        </p:txBody>
      </p:sp>
      <p:sp>
        <p:nvSpPr>
          <p:cNvPr id="4" name="Foliennummernplatzhalter 3">
            <a:extLst>
              <a:ext uri="{FF2B5EF4-FFF2-40B4-BE49-F238E27FC236}">
                <a16:creationId xmlns:a16="http://schemas.microsoft.com/office/drawing/2014/main" id="{075E753F-306B-0426-520E-4BB97A156F7C}"/>
              </a:ext>
            </a:extLst>
          </p:cNvPr>
          <p:cNvSpPr>
            <a:spLocks noGrp="1"/>
          </p:cNvSpPr>
          <p:nvPr>
            <p:ph type="sldNum" sz="quarter" idx="12"/>
          </p:nvPr>
        </p:nvSpPr>
        <p:spPr/>
        <p:txBody>
          <a:bodyPr/>
          <a:lstStyle/>
          <a:p>
            <a:fld id="{01B12179-A94A-410D-B3FE-924BB8A7759E}" type="slidenum">
              <a:rPr lang="de-AT" smtClean="0"/>
              <a:pPr/>
              <a:t>72</a:t>
            </a:fld>
            <a:endParaRPr lang="de-AT"/>
          </a:p>
        </p:txBody>
      </p:sp>
      <p:sp>
        <p:nvSpPr>
          <p:cNvPr id="6" name="Textfeld 5">
            <a:extLst>
              <a:ext uri="{FF2B5EF4-FFF2-40B4-BE49-F238E27FC236}">
                <a16:creationId xmlns:a16="http://schemas.microsoft.com/office/drawing/2014/main" id="{9A026999-95F7-6469-7E34-63EB891B520D}"/>
              </a:ext>
            </a:extLst>
          </p:cNvPr>
          <p:cNvSpPr txBox="1"/>
          <p:nvPr/>
        </p:nvSpPr>
        <p:spPr>
          <a:xfrm>
            <a:off x="616400" y="908720"/>
            <a:ext cx="7123952" cy="523220"/>
          </a:xfrm>
          <a:prstGeom prst="rect">
            <a:avLst/>
          </a:prstGeom>
          <a:solidFill>
            <a:srgbClr val="FFC000"/>
          </a:solidFill>
        </p:spPr>
        <p:txBody>
          <a:bodyPr wrap="square">
            <a:spAutoFit/>
          </a:bodyPr>
          <a:lstStyle/>
          <a:p>
            <a:pPr marL="0" indent="0">
              <a:buNone/>
            </a:pPr>
            <a:r>
              <a:rPr lang="de-AT" sz="2800" b="1" dirty="0"/>
              <a:t>Notwendige Einstellungen in </a:t>
            </a:r>
            <a:r>
              <a:rPr lang="de-AT" sz="2800" b="1" dirty="0" err="1"/>
              <a:t>Zotero</a:t>
            </a:r>
            <a:endParaRPr lang="de-AT" sz="2800" b="1" dirty="0"/>
          </a:p>
        </p:txBody>
      </p:sp>
      <p:pic>
        <p:nvPicPr>
          <p:cNvPr id="7" name="Grafik 6">
            <a:extLst>
              <a:ext uri="{FF2B5EF4-FFF2-40B4-BE49-F238E27FC236}">
                <a16:creationId xmlns:a16="http://schemas.microsoft.com/office/drawing/2014/main" id="{CAD73A78-9F92-EB59-F806-3E5A348B8BBF}"/>
              </a:ext>
            </a:extLst>
          </p:cNvPr>
          <p:cNvPicPr>
            <a:picLocks noChangeAspect="1"/>
          </p:cNvPicPr>
          <p:nvPr/>
        </p:nvPicPr>
        <p:blipFill>
          <a:blip r:embed="rId3"/>
          <a:stretch>
            <a:fillRect/>
          </a:stretch>
        </p:blipFill>
        <p:spPr>
          <a:xfrm>
            <a:off x="557808" y="3855742"/>
            <a:ext cx="8028384" cy="2729121"/>
          </a:xfrm>
          <a:prstGeom prst="rect">
            <a:avLst/>
          </a:prstGeom>
        </p:spPr>
      </p:pic>
    </p:spTree>
    <p:extLst>
      <p:ext uri="{BB962C8B-B14F-4D97-AF65-F5344CB8AC3E}">
        <p14:creationId xmlns:p14="http://schemas.microsoft.com/office/powerpoint/2010/main" val="168509893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a:t>
            </a:r>
          </a:p>
        </p:txBody>
      </p:sp>
      <p:sp>
        <p:nvSpPr>
          <p:cNvPr id="6" name="Inhaltsplatzhalter 5">
            <a:extLst>
              <a:ext uri="{FF2B5EF4-FFF2-40B4-BE49-F238E27FC236}">
                <a16:creationId xmlns:a16="http://schemas.microsoft.com/office/drawing/2014/main" id="{575454FA-377C-40F6-848E-1A1AA669117A}"/>
              </a:ext>
            </a:extLst>
          </p:cNvPr>
          <p:cNvSpPr>
            <a:spLocks noGrp="1"/>
          </p:cNvSpPr>
          <p:nvPr>
            <p:ph idx="1"/>
          </p:nvPr>
        </p:nvSpPr>
        <p:spPr>
          <a:xfrm>
            <a:off x="619889" y="1740436"/>
            <a:ext cx="7834866" cy="4871084"/>
          </a:xfrm>
        </p:spPr>
        <p:txBody>
          <a:bodyPr>
            <a:normAutofit lnSpcReduction="10000"/>
          </a:bodyPr>
          <a:lstStyle/>
          <a:p>
            <a:pPr marL="800100" lvl="1" indent="-342900">
              <a:spcAft>
                <a:spcPts val="1200"/>
              </a:spcAft>
              <a:buFont typeface="+mj-lt"/>
              <a:buAutoNum type="arabicPeriod"/>
            </a:pPr>
            <a:r>
              <a:rPr lang="de-AT" sz="2400" dirty="0">
                <a:solidFill>
                  <a:srgbClr val="424242"/>
                </a:solidFill>
              </a:rPr>
              <a:t>Primärzitate sind immer unter Anführungszeichen zu setzen. </a:t>
            </a:r>
            <a:r>
              <a:rPr lang="de-AT" sz="2400" b="1" dirty="0">
                <a:solidFill>
                  <a:srgbClr val="FF0000"/>
                </a:solidFill>
              </a:rPr>
              <a:t>(„</a:t>
            </a:r>
            <a:r>
              <a:rPr lang="de-AT" sz="2400" b="1" dirty="0">
                <a:solidFill>
                  <a:schemeClr val="tx1">
                    <a:lumMod val="75000"/>
                    <a:lumOff val="25000"/>
                  </a:schemeClr>
                </a:solidFill>
              </a:rPr>
              <a:t>...</a:t>
            </a:r>
            <a:r>
              <a:rPr lang="de-AT" sz="2400" b="1" dirty="0">
                <a:solidFill>
                  <a:srgbClr val="FF0000"/>
                </a:solidFill>
              </a:rPr>
              <a:t>“)</a:t>
            </a:r>
          </a:p>
          <a:p>
            <a:pPr marL="800100" lvl="1" indent="-342900">
              <a:spcAft>
                <a:spcPts val="1200"/>
              </a:spcAft>
              <a:buFont typeface="+mj-lt"/>
              <a:buAutoNum type="arabicPeriod"/>
            </a:pPr>
            <a:r>
              <a:rPr lang="de-AT" sz="2400" dirty="0">
                <a:solidFill>
                  <a:srgbClr val="424242"/>
                </a:solidFill>
              </a:rPr>
              <a:t>Mit einer fortlaufenden Fußnote zu versehen. </a:t>
            </a:r>
            <a:r>
              <a:rPr lang="de-AT" sz="2400" b="1" dirty="0">
                <a:solidFill>
                  <a:srgbClr val="FF0000"/>
                </a:solidFill>
              </a:rPr>
              <a:t>(1</a:t>
            </a:r>
            <a:r>
              <a:rPr lang="de-AT" sz="2400" b="1" dirty="0">
                <a:solidFill>
                  <a:schemeClr val="tx1">
                    <a:lumMod val="75000"/>
                    <a:lumOff val="25000"/>
                  </a:schemeClr>
                </a:solidFill>
              </a:rPr>
              <a:t>;</a:t>
            </a:r>
            <a:r>
              <a:rPr lang="de-AT" sz="2400" b="1" dirty="0">
                <a:solidFill>
                  <a:srgbClr val="FF0000"/>
                </a:solidFill>
              </a:rPr>
              <a:t>2</a:t>
            </a:r>
            <a:r>
              <a:rPr lang="de-AT" sz="2400" b="1" dirty="0">
                <a:solidFill>
                  <a:schemeClr val="tx1">
                    <a:lumMod val="75000"/>
                    <a:lumOff val="25000"/>
                  </a:schemeClr>
                </a:solidFill>
              </a:rPr>
              <a:t>;</a:t>
            </a:r>
            <a:r>
              <a:rPr lang="de-AT" sz="2400" b="1" dirty="0">
                <a:solidFill>
                  <a:srgbClr val="FF0000"/>
                </a:solidFill>
              </a:rPr>
              <a:t>3;4</a:t>
            </a:r>
            <a:r>
              <a:rPr lang="de-AT" sz="2400" b="1" dirty="0">
                <a:solidFill>
                  <a:schemeClr val="tx1">
                    <a:lumMod val="75000"/>
                    <a:lumOff val="25000"/>
                  </a:schemeClr>
                </a:solidFill>
              </a:rPr>
              <a:t>;</a:t>
            </a:r>
            <a:r>
              <a:rPr lang="de-AT" sz="2400" b="1" dirty="0">
                <a:solidFill>
                  <a:srgbClr val="FF0000"/>
                </a:solidFill>
              </a:rPr>
              <a:t>)</a:t>
            </a:r>
          </a:p>
          <a:p>
            <a:pPr marL="800100" lvl="1" indent="-342900">
              <a:spcAft>
                <a:spcPts val="1200"/>
              </a:spcAft>
              <a:buFont typeface="+mj-lt"/>
              <a:buAutoNum type="arabicPeriod"/>
            </a:pPr>
            <a:r>
              <a:rPr lang="de-AT" sz="2400" dirty="0">
                <a:solidFill>
                  <a:srgbClr val="424242"/>
                </a:solidFill>
              </a:rPr>
              <a:t>Die Fußnote enthält Angaben zum Autor/ Autorin, Jahreszahl und Seitenzahl. </a:t>
            </a:r>
            <a:r>
              <a:rPr lang="de-AT" sz="2400" b="1" dirty="0">
                <a:solidFill>
                  <a:srgbClr val="FF0000"/>
                </a:solidFill>
              </a:rPr>
              <a:t>(</a:t>
            </a:r>
            <a:r>
              <a:rPr lang="de-AT" sz="2400" b="1" dirty="0" err="1">
                <a:solidFill>
                  <a:srgbClr val="FF0000"/>
                </a:solidFill>
              </a:rPr>
              <a:t>Dettmar</a:t>
            </a:r>
            <a:r>
              <a:rPr lang="de-AT" sz="2400" b="1" dirty="0">
                <a:solidFill>
                  <a:srgbClr val="FF0000"/>
                </a:solidFill>
              </a:rPr>
              <a:t> &amp; Hesse 2007, 5)</a:t>
            </a:r>
          </a:p>
          <a:p>
            <a:pPr marL="1143000" lvl="2" indent="-342900">
              <a:spcAft>
                <a:spcPts val="1200"/>
              </a:spcAft>
              <a:buFont typeface="+mj-lt"/>
              <a:buAutoNum type="arabicPeriod"/>
            </a:pPr>
            <a:r>
              <a:rPr lang="de-AT" sz="2100" b="1" dirty="0"/>
              <a:t>Fußnote unter Referenzen (Verweise), Fußnote einfügen</a:t>
            </a:r>
          </a:p>
          <a:p>
            <a:pPr marL="1143000" lvl="2" indent="-342900">
              <a:spcAft>
                <a:spcPts val="1200"/>
              </a:spcAft>
              <a:buFont typeface="+mj-lt"/>
              <a:buAutoNum type="arabicPeriod"/>
            </a:pPr>
            <a:r>
              <a:rPr lang="de-AT" sz="2100" b="1" dirty="0"/>
              <a:t>Shortcut  Strg + Alt + F</a:t>
            </a:r>
          </a:p>
          <a:p>
            <a:pPr marL="800100" lvl="1" indent="-342900">
              <a:spcAft>
                <a:spcPts val="1200"/>
              </a:spcAft>
              <a:buFont typeface="+mj-lt"/>
              <a:buAutoNum type="arabicPeriod"/>
            </a:pPr>
            <a:r>
              <a:rPr lang="de-AT" sz="2400" dirty="0">
                <a:solidFill>
                  <a:srgbClr val="424242"/>
                </a:solidFill>
              </a:rPr>
              <a:t>Wort wörtlich zu übertragen (auch Zeichensetzung)</a:t>
            </a:r>
          </a:p>
          <a:p>
            <a:pPr lvl="1">
              <a:spcAft>
                <a:spcPts val="1200"/>
              </a:spcAft>
            </a:pPr>
            <a:r>
              <a:rPr lang="de-AT" sz="2400" b="1" dirty="0">
                <a:solidFill>
                  <a:schemeClr val="tx1">
                    <a:lumMod val="75000"/>
                    <a:lumOff val="25000"/>
                  </a:schemeClr>
                </a:solidFill>
              </a:rPr>
              <a:t>Wichtig: Autokorrektur deaktivieren!!!</a:t>
            </a:r>
            <a:endParaRPr lang="de-AT" sz="2000" dirty="0">
              <a:solidFill>
                <a:srgbClr val="424242"/>
              </a:solidFill>
            </a:endParaRPr>
          </a:p>
          <a:p>
            <a:pPr lvl="1"/>
            <a:r>
              <a:rPr lang="de-AT" sz="2400" dirty="0">
                <a:solidFill>
                  <a:srgbClr val="424242"/>
                </a:solidFill>
              </a:rPr>
              <a:t>Zitate ab 40 Wörter werden einen Tabstopp eingerückt, mit einfachem Zeilenabstand und kursiv formatiert.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73</a:t>
            </a:fld>
            <a:endParaRPr lang="de-AT"/>
          </a:p>
        </p:txBody>
      </p:sp>
    </p:spTree>
    <p:extLst>
      <p:ext uri="{BB962C8B-B14F-4D97-AF65-F5344CB8AC3E}">
        <p14:creationId xmlns:p14="http://schemas.microsoft.com/office/powerpoint/2010/main" val="21921735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Beispiel</a:t>
            </a:r>
          </a:p>
        </p:txBody>
      </p:sp>
      <p:sp>
        <p:nvSpPr>
          <p:cNvPr id="5" name="Inhaltsplatzhalter 4">
            <a:extLst>
              <a:ext uri="{FF2B5EF4-FFF2-40B4-BE49-F238E27FC236}">
                <a16:creationId xmlns:a16="http://schemas.microsoft.com/office/drawing/2014/main" id="{9CED97A2-30D6-4ABC-B8AF-1EFDEA89687D}"/>
              </a:ext>
            </a:extLst>
          </p:cNvPr>
          <p:cNvSpPr>
            <a:spLocks noGrp="1"/>
          </p:cNvSpPr>
          <p:nvPr>
            <p:ph idx="1"/>
          </p:nvPr>
        </p:nvSpPr>
        <p:spPr/>
        <p:txBody>
          <a:bodyPr/>
          <a:lstStyle/>
          <a:p>
            <a:pPr marL="100013" lvl="1" indent="0" algn="just">
              <a:buNone/>
            </a:pPr>
            <a:r>
              <a:rPr lang="de-AT" sz="2400" dirty="0"/>
              <a:t>Er stammt vom lateinischen Wort </a:t>
            </a:r>
            <a:r>
              <a:rPr lang="de-AT" sz="2400" dirty="0" err="1"/>
              <a:t>urbs</a:t>
            </a:r>
            <a:r>
              <a:rPr lang="de-AT" sz="2400" dirty="0"/>
              <a:t> ab, was so viel wie Stadt bedeutet. Soziologisch betrachtet beschreibt Urbanität eine Lebensweise in Groß- und Weltstädten.</a:t>
            </a:r>
          </a:p>
          <a:p>
            <a:pPr marL="271463" lvl="1" algn="just"/>
            <a:endParaRPr lang="de-AT" sz="2400" dirty="0">
              <a:solidFill>
                <a:srgbClr val="424242"/>
              </a:solidFill>
            </a:endParaRPr>
          </a:p>
          <a:p>
            <a:pPr marL="730250" lvl="1" indent="0" algn="just">
              <a:buNone/>
            </a:pPr>
            <a:r>
              <a:rPr lang="de-AT" sz="2400" i="1" dirty="0">
                <a:solidFill>
                  <a:srgbClr val="FF0000"/>
                </a:solidFill>
              </a:rPr>
              <a:t>„Urbanität ist im Kern ein Begriff für die Lebensart, sie ist nicht die Beschreibung des räumlichen Zustandes als Ereignis von Zentralität, Dichte, funktionaler Mischung und einem Stadt- Land- Gegensatz, wie es dem Leitbild der europäischen Stadt entspricht.“</a:t>
            </a:r>
            <a:r>
              <a:rPr lang="de-AT" sz="2400" b="1" baseline="30000" dirty="0">
                <a:solidFill>
                  <a:srgbClr val="FF0000"/>
                </a:solidFill>
              </a:rPr>
              <a:t>10</a:t>
            </a:r>
          </a:p>
          <a:p>
            <a:pPr marL="271463" lvl="1" algn="just"/>
            <a:endParaRPr lang="de-AT" sz="2400" b="1" baseline="30000" dirty="0">
              <a:solidFill>
                <a:srgbClr val="FF0000"/>
              </a:solidFill>
            </a:endParaRPr>
          </a:p>
          <a:p>
            <a:pPr marL="100013" lvl="1" indent="0" algn="just">
              <a:buNone/>
            </a:pPr>
            <a:r>
              <a:rPr lang="de-AT" sz="2400" dirty="0"/>
              <a:t>In Österreich  entsprechen nach Definition nur die Hauptstädte dieser Definition.</a:t>
            </a:r>
          </a:p>
          <a:p>
            <a:endParaRPr lang="de-AT" dirty="0"/>
          </a:p>
        </p:txBody>
      </p:sp>
      <p:sp>
        <p:nvSpPr>
          <p:cNvPr id="2" name="Fußzeilenplatzhalter 1"/>
          <p:cNvSpPr>
            <a:spLocks noGrp="1"/>
          </p:cNvSpPr>
          <p:nvPr>
            <p:ph type="ftr" sz="quarter" idx="11"/>
          </p:nvPr>
        </p:nvSpPr>
        <p:spPr/>
        <p:txBody>
          <a:bodyPr/>
          <a:lstStyle/>
          <a:p>
            <a:r>
              <a:rPr lang="de-AT" dirty="0"/>
              <a:t>10	</a:t>
            </a:r>
            <a:r>
              <a:rPr lang="de-AT" dirty="0" err="1"/>
              <a:t>Dettmar</a:t>
            </a:r>
            <a:r>
              <a:rPr lang="de-AT" dirty="0"/>
              <a:t> &amp; Hesse 2007, 5</a:t>
            </a:r>
          </a:p>
        </p:txBody>
      </p:sp>
      <p:sp>
        <p:nvSpPr>
          <p:cNvPr id="9" name="Foliennummernplatzhalter 8"/>
          <p:cNvSpPr>
            <a:spLocks noGrp="1"/>
          </p:cNvSpPr>
          <p:nvPr>
            <p:ph type="sldNum" sz="quarter" idx="12"/>
          </p:nvPr>
        </p:nvSpPr>
        <p:spPr/>
        <p:txBody>
          <a:bodyPr/>
          <a:lstStyle/>
          <a:p>
            <a:fld id="{01B12179-A94A-410D-B3FE-924BB8A7759E}" type="slidenum">
              <a:rPr lang="de-AT" smtClean="0"/>
              <a:pPr/>
              <a:t>74</a:t>
            </a:fld>
            <a:endParaRPr lang="de-AT"/>
          </a:p>
        </p:txBody>
      </p:sp>
    </p:spTree>
    <p:extLst>
      <p:ext uri="{BB962C8B-B14F-4D97-AF65-F5344CB8AC3E}">
        <p14:creationId xmlns:p14="http://schemas.microsoft.com/office/powerpoint/2010/main" val="263565127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(komplett)</a:t>
            </a:r>
          </a:p>
        </p:txBody>
      </p:sp>
      <p:sp>
        <p:nvSpPr>
          <p:cNvPr id="5" name="Inhaltsplatzhalter 4">
            <a:extLst>
              <a:ext uri="{FF2B5EF4-FFF2-40B4-BE49-F238E27FC236}">
                <a16:creationId xmlns:a16="http://schemas.microsoft.com/office/drawing/2014/main" id="{86F9BF20-85D9-4D0D-99F5-F7902433A1B8}"/>
              </a:ext>
            </a:extLst>
          </p:cNvPr>
          <p:cNvSpPr>
            <a:spLocks noGrp="1"/>
          </p:cNvSpPr>
          <p:nvPr>
            <p:ph idx="1"/>
          </p:nvPr>
        </p:nvSpPr>
        <p:spPr/>
        <p:txBody>
          <a:bodyPr/>
          <a:lstStyle/>
          <a:p>
            <a:pPr marL="342900" lvl="1" indent="0">
              <a:spcAft>
                <a:spcPts val="1200"/>
              </a:spcAft>
              <a:buNone/>
            </a:pPr>
            <a:r>
              <a:rPr lang="de-AT" sz="2400" b="1" dirty="0"/>
              <a:t>Primärzitate sind wortwörtlich übernommen, ohne Auslassungen oder Ergänzungen -&gt;</a:t>
            </a:r>
            <a:r>
              <a:rPr lang="de-AT" sz="2400" b="1" u="sng" dirty="0"/>
              <a:t>buchstaben- und zeichengetreu </a:t>
            </a:r>
          </a:p>
          <a:p>
            <a:pPr marL="342900" lvl="1" indent="0">
              <a:spcAft>
                <a:spcPts val="1200"/>
              </a:spcAft>
              <a:buNone/>
            </a:pPr>
            <a:r>
              <a:rPr lang="de-AT" sz="2400" dirty="0"/>
              <a:t>„Wörtliche Zitate sind nur dann gerechtfertigt, wenn bewusst das wörtliche Zitat aufgrund seiner Aussagekraft gewählt wird, weil sonst zwangsläufig Sinnverlust eintreten würde oder weil der Gedanke besonders prägnant bzw. originell formuliert wurde.“</a:t>
            </a:r>
            <a:r>
              <a:rPr lang="de-AT" sz="2400" baseline="30000" dirty="0"/>
              <a:t>11</a:t>
            </a:r>
          </a:p>
          <a:p>
            <a:pPr marL="342900" lvl="1" indent="0">
              <a:spcAft>
                <a:spcPts val="1200"/>
              </a:spcAft>
              <a:buNone/>
            </a:pPr>
            <a:r>
              <a:rPr lang="de-AT" sz="2400" b="1" dirty="0"/>
              <a:t>Teile von Sätzen: </a:t>
            </a:r>
          </a:p>
          <a:p>
            <a:pPr marL="342900" lvl="1" indent="0">
              <a:spcAft>
                <a:spcPts val="1200"/>
              </a:spcAft>
              <a:buNone/>
            </a:pPr>
            <a:r>
              <a:rPr lang="de-AT" sz="2400" dirty="0"/>
              <a:t>Werden nur Teile von Sätzen übernommen, dann sollten diese nicht zu lange sein.</a:t>
            </a:r>
            <a:endParaRPr lang="de-AT" sz="2400" baseline="30000" dirty="0"/>
          </a:p>
          <a:p>
            <a:endParaRPr lang="de-AT" dirty="0"/>
          </a:p>
        </p:txBody>
      </p:sp>
      <p:sp>
        <p:nvSpPr>
          <p:cNvPr id="2" name="Fußzeilenplatzhalter 1"/>
          <p:cNvSpPr>
            <a:spLocks noGrp="1"/>
          </p:cNvSpPr>
          <p:nvPr>
            <p:ph type="ftr" sz="quarter" idx="11"/>
          </p:nvPr>
        </p:nvSpPr>
        <p:spPr/>
        <p:txBody>
          <a:bodyPr/>
          <a:lstStyle/>
          <a:p>
            <a:pPr marL="0" lvl="1"/>
            <a:r>
              <a:rPr lang="de-AT" sz="1200" dirty="0"/>
              <a:t>11	</a:t>
            </a:r>
            <a:r>
              <a:rPr lang="de-AT" sz="1200" dirty="0" err="1"/>
              <a:t>Karmasin</a:t>
            </a:r>
            <a:r>
              <a:rPr lang="de-AT" sz="1200" dirty="0"/>
              <a:t> &amp; </a:t>
            </a:r>
            <a:r>
              <a:rPr lang="de-AT" sz="1200" dirty="0" err="1"/>
              <a:t>Ribing</a:t>
            </a:r>
            <a:r>
              <a:rPr lang="de-AT" sz="1200" dirty="0"/>
              <a:t> 2007, 83f</a:t>
            </a:r>
          </a:p>
        </p:txBody>
      </p:sp>
      <p:sp>
        <p:nvSpPr>
          <p:cNvPr id="9" name="Foliennummernplatzhalter 8"/>
          <p:cNvSpPr>
            <a:spLocks noGrp="1"/>
          </p:cNvSpPr>
          <p:nvPr>
            <p:ph type="sldNum" sz="quarter" idx="12"/>
          </p:nvPr>
        </p:nvSpPr>
        <p:spPr/>
        <p:txBody>
          <a:bodyPr/>
          <a:lstStyle/>
          <a:p>
            <a:fld id="{01B12179-A94A-410D-B3FE-924BB8A7759E}" type="slidenum">
              <a:rPr lang="de-AT" smtClean="0"/>
              <a:pPr/>
              <a:t>75</a:t>
            </a:fld>
            <a:endParaRPr lang="de-AT"/>
          </a:p>
        </p:txBody>
      </p:sp>
    </p:spTree>
    <p:extLst>
      <p:ext uri="{BB962C8B-B14F-4D97-AF65-F5344CB8AC3E}">
        <p14:creationId xmlns:p14="http://schemas.microsoft.com/office/powerpoint/2010/main" val="2143006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(Druckfehler)</a:t>
            </a:r>
          </a:p>
        </p:txBody>
      </p:sp>
      <p:sp>
        <p:nvSpPr>
          <p:cNvPr id="5" name="Inhaltsplatzhalter 4">
            <a:extLst>
              <a:ext uri="{FF2B5EF4-FFF2-40B4-BE49-F238E27FC236}">
                <a16:creationId xmlns:a16="http://schemas.microsoft.com/office/drawing/2014/main" id="{02DE9044-2017-40E5-BEEF-380218FE3BC7}"/>
              </a:ext>
            </a:extLst>
          </p:cNvPr>
          <p:cNvSpPr>
            <a:spLocks noGrp="1"/>
          </p:cNvSpPr>
          <p:nvPr>
            <p:ph idx="1"/>
          </p:nvPr>
        </p:nvSpPr>
        <p:spPr/>
        <p:txBody>
          <a:bodyPr/>
          <a:lstStyle/>
          <a:p>
            <a:pPr marL="342900" lvl="1" indent="0">
              <a:spcAft>
                <a:spcPts val="1200"/>
              </a:spcAft>
              <a:buNone/>
            </a:pPr>
            <a:r>
              <a:rPr lang="de-AT" sz="2800" dirty="0"/>
              <a:t>Die Kennzeichnung von Druckfehler oder altertümlicher Schreibweise erfolgt durch Einfügen von [sic!] (in eckiger Klammer).</a:t>
            </a:r>
            <a:br>
              <a:rPr lang="de-AT" sz="2800" dirty="0"/>
            </a:br>
            <a:r>
              <a:rPr lang="de-AT" sz="2800" dirty="0"/>
              <a:t>Alte und neue Rechtschreibung gelten parallel und werden nicht mit [sic!] gekennzeichnet.</a:t>
            </a:r>
          </a:p>
          <a:p>
            <a:pPr marL="342900" lvl="1" indent="0">
              <a:spcAft>
                <a:spcPts val="1200"/>
              </a:spcAft>
              <a:buNone/>
            </a:pPr>
            <a:r>
              <a:rPr lang="de-AT" sz="2400" b="1" dirty="0"/>
              <a:t>Beispiele:</a:t>
            </a:r>
          </a:p>
          <a:p>
            <a:pPr marL="342900" lvl="1" indent="0">
              <a:spcAft>
                <a:spcPts val="1200"/>
              </a:spcAft>
              <a:buNone/>
            </a:pPr>
            <a:r>
              <a:rPr lang="de-AT" sz="2400" dirty="0"/>
              <a:t>„Die Definition von Max </a:t>
            </a:r>
            <a:r>
              <a:rPr lang="de-AT" sz="2400" dirty="0" err="1"/>
              <a:t>Wehber</a:t>
            </a:r>
            <a:r>
              <a:rPr lang="de-AT" sz="2400" dirty="0"/>
              <a:t> </a:t>
            </a:r>
            <a:r>
              <a:rPr lang="de-AT" sz="2400" dirty="0">
                <a:solidFill>
                  <a:srgbClr val="FF0000"/>
                </a:solidFill>
              </a:rPr>
              <a:t>[sic!]</a:t>
            </a:r>
            <a:r>
              <a:rPr lang="de-AT" sz="2400" dirty="0"/>
              <a:t> wird hier modifiziert.“</a:t>
            </a:r>
            <a:r>
              <a:rPr lang="de-AT" sz="2400" baseline="30000" dirty="0"/>
              <a:t>12</a:t>
            </a:r>
          </a:p>
          <a:p>
            <a:pPr marL="342900" lvl="1" indent="0">
              <a:spcAft>
                <a:spcPts val="1200"/>
              </a:spcAft>
              <a:buNone/>
            </a:pPr>
            <a:r>
              <a:rPr lang="de-AT" sz="2400" dirty="0"/>
              <a:t>„Die Wissenschaft und die </a:t>
            </a:r>
            <a:r>
              <a:rPr lang="de-AT" sz="2400" dirty="0" err="1"/>
              <a:t>freyen</a:t>
            </a:r>
            <a:r>
              <a:rPr lang="de-AT" sz="2400" dirty="0"/>
              <a:t> </a:t>
            </a:r>
            <a:r>
              <a:rPr lang="de-AT" sz="2400" dirty="0">
                <a:solidFill>
                  <a:srgbClr val="FF0000"/>
                </a:solidFill>
              </a:rPr>
              <a:t>[sic!]</a:t>
            </a:r>
            <a:r>
              <a:rPr lang="de-AT" sz="2400" dirty="0"/>
              <a:t> Künste bringen einem Volke Nutzen und Ehre.“</a:t>
            </a:r>
            <a:r>
              <a:rPr lang="de-AT" sz="2400" baseline="30000" dirty="0"/>
              <a:t>13</a:t>
            </a:r>
          </a:p>
          <a:p>
            <a:pPr marL="0" indent="0">
              <a:buNone/>
            </a:pPr>
            <a:endParaRPr lang="de-AT" dirty="0"/>
          </a:p>
        </p:txBody>
      </p:sp>
      <p:sp>
        <p:nvSpPr>
          <p:cNvPr id="2" name="Fußzeilenplatzhalter 1"/>
          <p:cNvSpPr>
            <a:spLocks noGrp="1"/>
          </p:cNvSpPr>
          <p:nvPr>
            <p:ph type="ftr" sz="quarter" idx="11"/>
          </p:nvPr>
        </p:nvSpPr>
        <p:spPr/>
        <p:txBody>
          <a:bodyPr/>
          <a:lstStyle/>
          <a:p>
            <a:pPr marL="0" lvl="1"/>
            <a:r>
              <a:rPr lang="de-AT" sz="1200" dirty="0"/>
              <a:t>12	Moser 1992, 12</a:t>
            </a:r>
            <a:br>
              <a:rPr lang="de-AT" sz="1200" dirty="0"/>
            </a:br>
            <a:r>
              <a:rPr lang="de-AT" sz="1200" dirty="0"/>
              <a:t>13	</a:t>
            </a:r>
            <a:r>
              <a:rPr lang="de-AT" sz="1200" dirty="0" err="1"/>
              <a:t>Rosenius</a:t>
            </a:r>
            <a:r>
              <a:rPr lang="de-AT" sz="1200" dirty="0"/>
              <a:t> 1740, 23</a:t>
            </a:r>
          </a:p>
        </p:txBody>
      </p:sp>
      <p:sp>
        <p:nvSpPr>
          <p:cNvPr id="9" name="Foliennummernplatzhalter 8"/>
          <p:cNvSpPr>
            <a:spLocks noGrp="1"/>
          </p:cNvSpPr>
          <p:nvPr>
            <p:ph type="sldNum" sz="quarter" idx="12"/>
          </p:nvPr>
        </p:nvSpPr>
        <p:spPr/>
        <p:txBody>
          <a:bodyPr/>
          <a:lstStyle/>
          <a:p>
            <a:fld id="{01B12179-A94A-410D-B3FE-924BB8A7759E}" type="slidenum">
              <a:rPr lang="de-AT" smtClean="0"/>
              <a:pPr/>
              <a:t>76</a:t>
            </a:fld>
            <a:endParaRPr lang="de-AT"/>
          </a:p>
        </p:txBody>
      </p:sp>
    </p:spTree>
    <p:extLst>
      <p:ext uri="{BB962C8B-B14F-4D97-AF65-F5344CB8AC3E}">
        <p14:creationId xmlns:p14="http://schemas.microsoft.com/office/powerpoint/2010/main" val="244647050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(Auslassungen)</a:t>
            </a:r>
          </a:p>
        </p:txBody>
      </p:sp>
      <p:sp>
        <p:nvSpPr>
          <p:cNvPr id="5" name="Inhaltsplatzhalter 4">
            <a:extLst>
              <a:ext uri="{FF2B5EF4-FFF2-40B4-BE49-F238E27FC236}">
                <a16:creationId xmlns:a16="http://schemas.microsoft.com/office/drawing/2014/main" id="{EE4C2E33-3CEF-41F4-BDA3-AAE5ADF9D7B1}"/>
              </a:ext>
            </a:extLst>
          </p:cNvPr>
          <p:cNvSpPr>
            <a:spLocks noGrp="1"/>
          </p:cNvSpPr>
          <p:nvPr>
            <p:ph idx="1"/>
          </p:nvPr>
        </p:nvSpPr>
        <p:spPr/>
        <p:txBody>
          <a:bodyPr/>
          <a:lstStyle/>
          <a:p>
            <a:pPr marL="342900" lvl="1" indent="0">
              <a:buNone/>
            </a:pPr>
            <a:endParaRPr lang="de-AT" sz="2800" dirty="0"/>
          </a:p>
          <a:p>
            <a:pPr marL="342900" lvl="1" indent="0">
              <a:buNone/>
            </a:pPr>
            <a:r>
              <a:rPr lang="de-AT" sz="2800" dirty="0"/>
              <a:t>Die Kennzeichnung von Auslassungen erfolgt durch drei Punkte.</a:t>
            </a:r>
          </a:p>
          <a:p>
            <a:pPr lvl="1"/>
            <a:endParaRPr lang="de-AT" sz="2400" dirty="0"/>
          </a:p>
          <a:p>
            <a:pPr lvl="1"/>
            <a:r>
              <a:rPr lang="de-AT" sz="2400" dirty="0"/>
              <a:t>„Übernommenes Gedankengut ist in jedem Fall </a:t>
            </a:r>
            <a:r>
              <a:rPr lang="de-AT" sz="2400" b="1" dirty="0"/>
              <a:t>… </a:t>
            </a:r>
            <a:r>
              <a:rPr lang="de-AT" sz="2400" dirty="0"/>
              <a:t>als solches kenntlich zu machen.“</a:t>
            </a:r>
            <a:r>
              <a:rPr lang="de-AT" sz="2400" baseline="30000" dirty="0"/>
              <a:t>14</a:t>
            </a:r>
          </a:p>
          <a:p>
            <a:pPr lvl="1"/>
            <a:endParaRPr lang="de-AT" sz="2400" dirty="0"/>
          </a:p>
          <a:p>
            <a:pPr lvl="1"/>
            <a:r>
              <a:rPr lang="de-AT" sz="2400" dirty="0"/>
              <a:t>„Ein Plagiat </a:t>
            </a:r>
            <a:r>
              <a:rPr lang="de-AT" sz="2400" b="1" dirty="0">
                <a:solidFill>
                  <a:srgbClr val="FF0000"/>
                </a:solidFill>
              </a:rPr>
              <a:t>…</a:t>
            </a:r>
            <a:r>
              <a:rPr lang="de-AT" sz="2400" dirty="0">
                <a:solidFill>
                  <a:srgbClr val="424242"/>
                </a:solidFill>
              </a:rPr>
              <a:t> </a:t>
            </a:r>
            <a:r>
              <a:rPr lang="de-AT" sz="2400" dirty="0"/>
              <a:t>auch ein sinngemäßes indirektes Zitat, </a:t>
            </a:r>
            <a:r>
              <a:rPr lang="de-AT" sz="2400" dirty="0" err="1"/>
              <a:t>daß</a:t>
            </a:r>
            <a:r>
              <a:rPr lang="de-AT" sz="2400" dirty="0"/>
              <a:t> den Anschein erweckt, es sei aus eigenen Erkenntnissen entstanden.“</a:t>
            </a:r>
            <a:r>
              <a:rPr lang="de-AT" sz="2400" baseline="30000" dirty="0"/>
              <a:t>15</a:t>
            </a:r>
          </a:p>
          <a:p>
            <a:endParaRPr lang="de-AT" dirty="0"/>
          </a:p>
        </p:txBody>
      </p:sp>
      <p:sp>
        <p:nvSpPr>
          <p:cNvPr id="2" name="Fußzeilenplatzhalter 1"/>
          <p:cNvSpPr>
            <a:spLocks noGrp="1"/>
          </p:cNvSpPr>
          <p:nvPr>
            <p:ph type="ftr" sz="quarter" idx="11"/>
          </p:nvPr>
        </p:nvSpPr>
        <p:spPr/>
        <p:txBody>
          <a:bodyPr/>
          <a:lstStyle/>
          <a:p>
            <a:pPr marL="457200" lvl="2" indent="-457200"/>
            <a:r>
              <a:rPr lang="de-AT" sz="1200" dirty="0"/>
              <a:t>14		</a:t>
            </a:r>
            <a:r>
              <a:rPr lang="de-AT" sz="1200" dirty="0" err="1"/>
              <a:t>Karmasin</a:t>
            </a:r>
            <a:r>
              <a:rPr lang="de-AT" sz="1200" dirty="0"/>
              <a:t> &amp; </a:t>
            </a:r>
            <a:r>
              <a:rPr lang="de-AT" sz="1200" dirty="0" err="1"/>
              <a:t>Ribing</a:t>
            </a:r>
            <a:r>
              <a:rPr lang="de-AT" sz="1200" dirty="0"/>
              <a:t> 2007, 82</a:t>
            </a:r>
          </a:p>
          <a:p>
            <a:pPr marL="0" lvl="1"/>
            <a:r>
              <a:rPr lang="de-AT" sz="1200" dirty="0"/>
              <a:t>15	</a:t>
            </a:r>
            <a:r>
              <a:rPr lang="de-AT" sz="1200" dirty="0" err="1"/>
              <a:t>Karmasin</a:t>
            </a:r>
            <a:r>
              <a:rPr lang="de-AT" sz="1200" dirty="0"/>
              <a:t> &amp; </a:t>
            </a:r>
            <a:r>
              <a:rPr lang="de-AT" sz="1200" dirty="0" err="1"/>
              <a:t>Ribing</a:t>
            </a:r>
            <a:r>
              <a:rPr lang="de-AT" sz="1200" dirty="0"/>
              <a:t> 2007, 82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77</a:t>
            </a:fld>
            <a:endParaRPr lang="de-AT"/>
          </a:p>
        </p:txBody>
      </p:sp>
    </p:spTree>
    <p:extLst>
      <p:ext uri="{BB962C8B-B14F-4D97-AF65-F5344CB8AC3E}">
        <p14:creationId xmlns:p14="http://schemas.microsoft.com/office/powerpoint/2010/main" val="392707040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(Ergänzungen)</a:t>
            </a:r>
          </a:p>
        </p:txBody>
      </p:sp>
      <p:sp>
        <p:nvSpPr>
          <p:cNvPr id="5" name="Inhaltsplatzhalter 4">
            <a:extLst>
              <a:ext uri="{FF2B5EF4-FFF2-40B4-BE49-F238E27FC236}">
                <a16:creationId xmlns:a16="http://schemas.microsoft.com/office/drawing/2014/main" id="{832FDD64-010E-4469-838B-53E814302AFB}"/>
              </a:ext>
            </a:extLst>
          </p:cNvPr>
          <p:cNvSpPr>
            <a:spLocks noGrp="1"/>
          </p:cNvSpPr>
          <p:nvPr>
            <p:ph idx="1"/>
          </p:nvPr>
        </p:nvSpPr>
        <p:spPr/>
        <p:txBody>
          <a:bodyPr/>
          <a:lstStyle/>
          <a:p>
            <a:pPr marL="342900" lvl="1" indent="0">
              <a:buNone/>
            </a:pPr>
            <a:endParaRPr lang="de-AT" sz="2800" dirty="0"/>
          </a:p>
          <a:p>
            <a:pPr marL="342900" lvl="1" indent="0">
              <a:buNone/>
            </a:pPr>
            <a:r>
              <a:rPr lang="de-AT" sz="2800" dirty="0"/>
              <a:t>Ergänzungen in Primärzitaten werden durch eckige Klammern erkenntlich gemacht.</a:t>
            </a:r>
          </a:p>
          <a:p>
            <a:pPr marL="342900" lvl="1" indent="0">
              <a:buNone/>
            </a:pPr>
            <a:endParaRPr lang="de-AT" sz="2400" dirty="0"/>
          </a:p>
          <a:p>
            <a:pPr marL="342900" lvl="1" indent="0">
              <a:buNone/>
            </a:pPr>
            <a:r>
              <a:rPr lang="de-AT" sz="2400" dirty="0"/>
              <a:t>„…muss darauf hin überprüft werden, ob es </a:t>
            </a:r>
            <a:r>
              <a:rPr lang="de-AT" sz="2400" b="1" dirty="0">
                <a:solidFill>
                  <a:srgbClr val="FF0000"/>
                </a:solidFill>
              </a:rPr>
              <a:t>[das Zitat, Anmerkung des Verfassers] </a:t>
            </a:r>
            <a:r>
              <a:rPr lang="de-AT" sz="2400" dirty="0"/>
              <a:t>– aus dem Zusammenhang gerissen- noch den vom Autor ursprünglichen intendierten Sinn behält.“</a:t>
            </a:r>
            <a:r>
              <a:rPr lang="de-AT" sz="2400" baseline="30000" dirty="0"/>
              <a:t>16</a:t>
            </a:r>
          </a:p>
          <a:p>
            <a:pPr marL="342900" lvl="1" indent="0">
              <a:buNone/>
            </a:pPr>
            <a:endParaRPr lang="de-AT" sz="2400" dirty="0"/>
          </a:p>
          <a:p>
            <a:pPr marL="342900" lvl="1" indent="0">
              <a:buNone/>
            </a:pPr>
            <a:r>
              <a:rPr lang="de-AT" sz="2400" dirty="0"/>
              <a:t>„In diesem Jahr </a:t>
            </a:r>
            <a:r>
              <a:rPr lang="de-AT" sz="2400" b="1" dirty="0">
                <a:solidFill>
                  <a:srgbClr val="FF0000"/>
                </a:solidFill>
              </a:rPr>
              <a:t>[2003, Ergänzung des Verfassers] </a:t>
            </a:r>
            <a:r>
              <a:rPr lang="de-AT" sz="2400" dirty="0"/>
              <a:t>verstarb auch der Sohn.“</a:t>
            </a:r>
            <a:r>
              <a:rPr lang="de-AT" sz="2400" baseline="30000" dirty="0"/>
              <a:t>17</a:t>
            </a:r>
          </a:p>
          <a:p>
            <a:endParaRPr lang="de-AT" dirty="0"/>
          </a:p>
        </p:txBody>
      </p:sp>
      <p:sp>
        <p:nvSpPr>
          <p:cNvPr id="2" name="Fußzeilenplatzhalter 1"/>
          <p:cNvSpPr>
            <a:spLocks noGrp="1"/>
          </p:cNvSpPr>
          <p:nvPr>
            <p:ph type="ftr" sz="quarter" idx="11"/>
          </p:nvPr>
        </p:nvSpPr>
        <p:spPr/>
        <p:txBody>
          <a:bodyPr/>
          <a:lstStyle/>
          <a:p>
            <a:pPr marL="457200" lvl="2" indent="-457200"/>
            <a:r>
              <a:rPr lang="de-AT" sz="1200" dirty="0"/>
              <a:t>14		</a:t>
            </a:r>
            <a:r>
              <a:rPr lang="de-AT" sz="1200" dirty="0" err="1"/>
              <a:t>Karmasin</a:t>
            </a:r>
            <a:r>
              <a:rPr lang="de-AT" sz="1200" dirty="0"/>
              <a:t> &amp; </a:t>
            </a:r>
            <a:r>
              <a:rPr lang="de-AT" sz="1200" dirty="0" err="1"/>
              <a:t>Ribing</a:t>
            </a:r>
            <a:r>
              <a:rPr lang="de-AT" sz="1200" dirty="0"/>
              <a:t> 2007, 82</a:t>
            </a:r>
          </a:p>
          <a:p>
            <a:pPr marL="0" lvl="1"/>
            <a:r>
              <a:rPr lang="de-AT" sz="1200" dirty="0"/>
              <a:t>15	</a:t>
            </a:r>
            <a:r>
              <a:rPr lang="de-AT" sz="1200" dirty="0" err="1"/>
              <a:t>Karmasin</a:t>
            </a:r>
            <a:r>
              <a:rPr lang="de-AT" sz="1200" dirty="0"/>
              <a:t> &amp; </a:t>
            </a:r>
            <a:r>
              <a:rPr lang="de-AT" sz="1200" dirty="0" err="1"/>
              <a:t>Ribing</a:t>
            </a:r>
            <a:r>
              <a:rPr lang="de-AT" sz="1200" dirty="0"/>
              <a:t> 2007, 82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78</a:t>
            </a:fld>
            <a:endParaRPr lang="de-AT"/>
          </a:p>
        </p:txBody>
      </p:sp>
    </p:spTree>
    <p:extLst>
      <p:ext uri="{BB962C8B-B14F-4D97-AF65-F5344CB8AC3E}">
        <p14:creationId xmlns:p14="http://schemas.microsoft.com/office/powerpoint/2010/main" val="38330611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(Hervorhebungen)</a:t>
            </a:r>
            <a:endParaRPr lang="de-AT" sz="2400" b="1" dirty="0">
              <a:solidFill>
                <a:srgbClr val="00B0F0"/>
              </a:solidFill>
            </a:endParaRPr>
          </a:p>
        </p:txBody>
      </p:sp>
      <p:sp>
        <p:nvSpPr>
          <p:cNvPr id="2" name="Inhaltsplatzhalter 1">
            <a:extLst>
              <a:ext uri="{FF2B5EF4-FFF2-40B4-BE49-F238E27FC236}">
                <a16:creationId xmlns:a16="http://schemas.microsoft.com/office/drawing/2014/main" id="{224F9214-673E-486F-8E95-47916AABEBA6}"/>
              </a:ext>
            </a:extLst>
          </p:cNvPr>
          <p:cNvSpPr>
            <a:spLocks noGrp="1"/>
          </p:cNvSpPr>
          <p:nvPr>
            <p:ph idx="1"/>
          </p:nvPr>
        </p:nvSpPr>
        <p:spPr/>
        <p:txBody>
          <a:bodyPr/>
          <a:lstStyle/>
          <a:p>
            <a:pPr lvl="1"/>
            <a:endParaRPr lang="de-AT" sz="2800" dirty="0">
              <a:solidFill>
                <a:srgbClr val="424242"/>
              </a:solidFill>
            </a:endParaRPr>
          </a:p>
          <a:p>
            <a:pPr lvl="1"/>
            <a:r>
              <a:rPr lang="de-AT" sz="2800" dirty="0"/>
              <a:t>Hervorhebungen werden durch eckige Klammern gekennzeichnet.</a:t>
            </a:r>
          </a:p>
          <a:p>
            <a:pPr lvl="1"/>
            <a:endParaRPr lang="de-AT" sz="2400" dirty="0"/>
          </a:p>
          <a:p>
            <a:pPr lvl="1"/>
            <a:r>
              <a:rPr lang="de-AT" sz="2400" dirty="0"/>
              <a:t>„Wir fügen aber sofort hinzu, dass es genau so wenig wissenschaftlich ist, </a:t>
            </a:r>
            <a:r>
              <a:rPr lang="de-AT" sz="2400" b="1" u="sng" dirty="0"/>
              <a:t>ganze Abschnitte oder gar Kapitel</a:t>
            </a:r>
            <a:r>
              <a:rPr lang="de-AT" sz="2400" b="1" u="sng" dirty="0">
                <a:solidFill>
                  <a:srgbClr val="424242"/>
                </a:solidFill>
              </a:rPr>
              <a:t> </a:t>
            </a:r>
            <a:r>
              <a:rPr lang="de-AT" sz="2400" b="1" dirty="0">
                <a:solidFill>
                  <a:srgbClr val="FF0000"/>
                </a:solidFill>
              </a:rPr>
              <a:t>[Hervorhebung durch den Verfasser] </a:t>
            </a:r>
            <a:r>
              <a:rPr lang="de-AT" sz="2400" dirty="0"/>
              <a:t>abzuschreiben, auch wenn die Quelle angegeben wird.“</a:t>
            </a:r>
            <a:r>
              <a:rPr lang="de-AT" sz="2400" baseline="30000" dirty="0"/>
              <a:t>18</a:t>
            </a:r>
          </a:p>
          <a:p>
            <a:endParaRPr lang="de-AT" dirty="0"/>
          </a:p>
        </p:txBody>
      </p:sp>
      <p:sp>
        <p:nvSpPr>
          <p:cNvPr id="6" name="Fußzeilenplatzhalter 5"/>
          <p:cNvSpPr>
            <a:spLocks noGrp="1"/>
          </p:cNvSpPr>
          <p:nvPr>
            <p:ph type="ftr" sz="quarter" idx="11"/>
          </p:nvPr>
        </p:nvSpPr>
        <p:spPr/>
        <p:txBody>
          <a:bodyPr/>
          <a:lstStyle/>
          <a:p>
            <a:pPr marL="0" lvl="1"/>
            <a:r>
              <a:rPr lang="de-AT" sz="1200" dirty="0"/>
              <a:t>19   	 </a:t>
            </a:r>
            <a:r>
              <a:rPr lang="de-AT" sz="1200" dirty="0" err="1"/>
              <a:t>Karmasin</a:t>
            </a:r>
            <a:r>
              <a:rPr lang="de-AT" sz="1200" dirty="0"/>
              <a:t> &amp; </a:t>
            </a:r>
            <a:r>
              <a:rPr lang="de-AT" sz="1200" dirty="0" err="1"/>
              <a:t>Ribing</a:t>
            </a:r>
            <a:r>
              <a:rPr lang="de-AT" sz="1200" dirty="0"/>
              <a:t> 2007, 82</a:t>
            </a:r>
          </a:p>
        </p:txBody>
      </p:sp>
      <p:sp>
        <p:nvSpPr>
          <p:cNvPr id="10" name="Foliennummernplatzhalter 9"/>
          <p:cNvSpPr>
            <a:spLocks noGrp="1"/>
          </p:cNvSpPr>
          <p:nvPr>
            <p:ph type="sldNum" sz="quarter" idx="12"/>
          </p:nvPr>
        </p:nvSpPr>
        <p:spPr/>
        <p:txBody>
          <a:bodyPr/>
          <a:lstStyle/>
          <a:p>
            <a:fld id="{01B12179-A94A-410D-B3FE-924BB8A7759E}" type="slidenum">
              <a:rPr lang="de-AT" smtClean="0"/>
              <a:pPr/>
              <a:t>79</a:t>
            </a:fld>
            <a:endParaRPr lang="de-AT"/>
          </a:p>
        </p:txBody>
      </p:sp>
    </p:spTree>
    <p:extLst>
      <p:ext uri="{BB962C8B-B14F-4D97-AF65-F5344CB8AC3E}">
        <p14:creationId xmlns:p14="http://schemas.microsoft.com/office/powerpoint/2010/main" val="1513605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idx="4294967295"/>
          </p:nvPr>
        </p:nvSpPr>
        <p:spPr>
          <a:xfrm>
            <a:off x="619889" y="764704"/>
            <a:ext cx="6967686" cy="886789"/>
          </a:xfrm>
        </p:spPr>
        <p:txBody>
          <a:bodyPr>
            <a:normAutofit/>
          </a:bodyPr>
          <a:lstStyle/>
          <a:p>
            <a:r>
              <a:rPr lang="de-AT" sz="2800" b="1" dirty="0">
                <a:solidFill>
                  <a:schemeClr val="tx1">
                    <a:lumMod val="85000"/>
                    <a:lumOff val="15000"/>
                  </a:schemeClr>
                </a:solidFill>
              </a:rPr>
              <a:t>Wichtige Internetseiten</a:t>
            </a:r>
          </a:p>
        </p:txBody>
      </p:sp>
      <p:sp>
        <p:nvSpPr>
          <p:cNvPr id="5" name="Inhaltsplatzhalter 4"/>
          <p:cNvSpPr>
            <a:spLocks noGrp="1"/>
          </p:cNvSpPr>
          <p:nvPr>
            <p:ph idx="1"/>
          </p:nvPr>
        </p:nvSpPr>
        <p:spPr/>
        <p:txBody>
          <a:bodyPr>
            <a:normAutofit/>
          </a:bodyPr>
          <a:lstStyle/>
          <a:p>
            <a:pPr marL="68580" indent="0">
              <a:buNone/>
            </a:pPr>
            <a:endParaRPr lang="de-AT" sz="2400" dirty="0"/>
          </a:p>
          <a:p>
            <a:pPr marL="68580" indent="0">
              <a:buNone/>
            </a:pPr>
            <a:r>
              <a:rPr lang="de-AT" sz="2400" dirty="0"/>
              <a:t>Auf folgenden Seiten sind alle Informationen zur Diplomarbeit für berufsbildende höhere Schulen zu finden:</a:t>
            </a:r>
          </a:p>
          <a:p>
            <a:pPr lvl="1"/>
            <a:r>
              <a:rPr lang="de-AT" sz="2400" dirty="0">
                <a:hlinkClick r:id="rId3"/>
              </a:rPr>
              <a:t>www.diplomarbeiten-bbs.at</a:t>
            </a:r>
            <a:endParaRPr lang="de-AT" sz="2400" dirty="0"/>
          </a:p>
          <a:p>
            <a:pPr lvl="1"/>
            <a:endParaRPr lang="de-AT" sz="2400" dirty="0"/>
          </a:p>
          <a:p>
            <a:pPr marL="365760" lvl="1" indent="0">
              <a:buNone/>
            </a:pPr>
            <a:r>
              <a:rPr lang="de-AT" sz="2400" dirty="0"/>
              <a:t>Ergänzend dazu sind auf der Seite der AHS weitere nützliche Informationen zu finden:</a:t>
            </a:r>
          </a:p>
          <a:p>
            <a:pPr lvl="1"/>
            <a:r>
              <a:rPr lang="de-AT" sz="2400" dirty="0">
                <a:hlinkClick r:id="rId4"/>
              </a:rPr>
              <a:t>http://www.ahs-vwa.at/</a:t>
            </a:r>
            <a:endParaRPr lang="de-AT" sz="2400" dirty="0"/>
          </a:p>
          <a:p>
            <a:pPr marL="365760" lvl="1" indent="0">
              <a:buNone/>
            </a:pPr>
            <a:r>
              <a:rPr lang="de-AT" sz="2400" dirty="0"/>
              <a:t>(Informationen auf dieser Seite sind nur ergänzend!)</a:t>
            </a:r>
          </a:p>
          <a:p>
            <a:pPr marL="365760" lvl="1"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3" name="Foliennummernplatzhalter 2"/>
          <p:cNvSpPr>
            <a:spLocks noGrp="1"/>
          </p:cNvSpPr>
          <p:nvPr>
            <p:ph type="sldNum" sz="quarter" idx="12"/>
          </p:nvPr>
        </p:nvSpPr>
        <p:spPr/>
        <p:txBody>
          <a:bodyPr/>
          <a:lstStyle/>
          <a:p>
            <a:r>
              <a:rPr lang="de-AT" dirty="0"/>
              <a:t>4</a:t>
            </a:r>
          </a:p>
        </p:txBody>
      </p:sp>
    </p:spTree>
    <p:extLst>
      <p:ext uri="{BB962C8B-B14F-4D97-AF65-F5344CB8AC3E}">
        <p14:creationId xmlns:p14="http://schemas.microsoft.com/office/powerpoint/2010/main" val="24443355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Primärzitat (Zitat im Zitat)</a:t>
            </a:r>
          </a:p>
        </p:txBody>
      </p:sp>
      <p:sp>
        <p:nvSpPr>
          <p:cNvPr id="5" name="Inhaltsplatzhalter 4">
            <a:extLst>
              <a:ext uri="{FF2B5EF4-FFF2-40B4-BE49-F238E27FC236}">
                <a16:creationId xmlns:a16="http://schemas.microsoft.com/office/drawing/2014/main" id="{B2C7BCCC-12D2-4E33-ADF7-58E4A1560BF0}"/>
              </a:ext>
            </a:extLst>
          </p:cNvPr>
          <p:cNvSpPr>
            <a:spLocks noGrp="1"/>
          </p:cNvSpPr>
          <p:nvPr>
            <p:ph idx="1"/>
          </p:nvPr>
        </p:nvSpPr>
        <p:spPr/>
        <p:txBody>
          <a:bodyPr/>
          <a:lstStyle/>
          <a:p>
            <a:pPr marL="342900" lvl="1" indent="0">
              <a:buNone/>
            </a:pPr>
            <a:r>
              <a:rPr lang="de-AT" sz="2800" dirty="0"/>
              <a:t>Enthält das Zitat selbst ein Zitat oder Anführungszeichen, so wird dieses nur in einfachen Anführungszeichen gesetzt.</a:t>
            </a:r>
          </a:p>
          <a:p>
            <a:pPr marL="342900" lvl="1" indent="0">
              <a:buNone/>
            </a:pPr>
            <a:endParaRPr lang="de-AT" sz="2200" dirty="0"/>
          </a:p>
          <a:p>
            <a:pPr marL="342900" lvl="1" indent="0">
              <a:buNone/>
            </a:pPr>
            <a:r>
              <a:rPr lang="de-AT" sz="2400" dirty="0"/>
              <a:t>„Stellen sie also sicher, dass sie nicht Behauptungen mit Zitaten unterstützen, die nach dem  </a:t>
            </a:r>
            <a:r>
              <a:rPr lang="de-AT" sz="2400" b="1" dirty="0">
                <a:solidFill>
                  <a:srgbClr val="FF0000"/>
                </a:solidFill>
              </a:rPr>
              <a:t>,</a:t>
            </a:r>
            <a:r>
              <a:rPr lang="de-AT" sz="2400" dirty="0"/>
              <a:t>State </a:t>
            </a:r>
            <a:r>
              <a:rPr lang="de-AT" sz="2400" dirty="0" err="1"/>
              <a:t>of</a:t>
            </a:r>
            <a:r>
              <a:rPr lang="de-AT" sz="2400" dirty="0"/>
              <a:t> </a:t>
            </a:r>
            <a:r>
              <a:rPr lang="de-AT" sz="2400" dirty="0" err="1"/>
              <a:t>the</a:t>
            </a:r>
            <a:r>
              <a:rPr lang="de-AT" sz="2400" dirty="0"/>
              <a:t> Art</a:t>
            </a:r>
            <a:r>
              <a:rPr lang="de-AT" sz="2400" b="1" dirty="0">
                <a:solidFill>
                  <a:srgbClr val="FF0000"/>
                </a:solidFill>
              </a:rPr>
              <a:t>`</a:t>
            </a:r>
            <a:r>
              <a:rPr lang="de-AT" sz="2400" dirty="0">
                <a:solidFill>
                  <a:srgbClr val="FF0000"/>
                </a:solidFill>
              </a:rPr>
              <a:t> </a:t>
            </a:r>
            <a:r>
              <a:rPr lang="de-AT" sz="2400" dirty="0"/>
              <a:t>Allgemeinplätze sind.“</a:t>
            </a:r>
          </a:p>
          <a:p>
            <a:pPr marL="342900" lvl="1" indent="0">
              <a:buNone/>
            </a:pPr>
            <a:endParaRPr lang="de-AT" sz="2400" dirty="0"/>
          </a:p>
          <a:p>
            <a:pPr marL="342900" lvl="1" indent="0">
              <a:buNone/>
            </a:pPr>
            <a:r>
              <a:rPr lang="de-AT" sz="2400" dirty="0"/>
              <a:t>„Verstehen wir Sozialforschung als </a:t>
            </a:r>
            <a:r>
              <a:rPr lang="de-AT" sz="2400" b="1" dirty="0">
                <a:solidFill>
                  <a:srgbClr val="FF0000"/>
                </a:solidFill>
              </a:rPr>
              <a:t>,</a:t>
            </a:r>
            <a:r>
              <a:rPr lang="de-AT" sz="2400" dirty="0">
                <a:solidFill>
                  <a:srgbClr val="FF0000"/>
                </a:solidFill>
              </a:rPr>
              <a:t> </a:t>
            </a:r>
            <a:r>
              <a:rPr lang="de-AT" sz="2400" dirty="0"/>
              <a:t>… systematische Erfassung und Deutung sozialer Tatbestände …</a:t>
            </a:r>
            <a:r>
              <a:rPr lang="de-AT" sz="2400" b="1" dirty="0"/>
              <a:t>´</a:t>
            </a:r>
            <a:r>
              <a:rPr lang="de-AT" sz="2400" dirty="0"/>
              <a:t> (Atteslander 2000, 3), so zeigt sich ein Unterschied zur Auffassung von Huber.“</a:t>
            </a:r>
            <a:r>
              <a:rPr lang="de-AT" sz="2400" b="1" baseline="30000" dirty="0">
                <a:solidFill>
                  <a:srgbClr val="FF0000"/>
                </a:solidFill>
              </a:rPr>
              <a:t>20</a:t>
            </a:r>
          </a:p>
          <a:p>
            <a:endParaRPr lang="de-AT" dirty="0"/>
          </a:p>
        </p:txBody>
      </p:sp>
      <p:sp>
        <p:nvSpPr>
          <p:cNvPr id="2" name="Fußzeilenplatzhalter 1"/>
          <p:cNvSpPr>
            <a:spLocks noGrp="1"/>
          </p:cNvSpPr>
          <p:nvPr>
            <p:ph type="ftr" sz="quarter" idx="11"/>
          </p:nvPr>
        </p:nvSpPr>
        <p:spPr/>
        <p:txBody>
          <a:bodyPr/>
          <a:lstStyle/>
          <a:p>
            <a:pPr marL="0" lvl="1"/>
            <a:r>
              <a:rPr lang="de-AT" sz="1200" dirty="0"/>
              <a:t>20</a:t>
            </a:r>
            <a:r>
              <a:rPr lang="de-AT" sz="1200" b="1" dirty="0"/>
              <a:t>	</a:t>
            </a:r>
            <a:r>
              <a:rPr lang="de-AT" sz="1200" dirty="0" err="1"/>
              <a:t>Zopp</a:t>
            </a:r>
            <a:r>
              <a:rPr lang="de-AT" sz="1200" dirty="0"/>
              <a:t> 2003, 12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80</a:t>
            </a:fld>
            <a:endParaRPr lang="de-AT"/>
          </a:p>
        </p:txBody>
      </p:sp>
    </p:spTree>
    <p:extLst>
      <p:ext uri="{BB962C8B-B14F-4D97-AF65-F5344CB8AC3E}">
        <p14:creationId xmlns:p14="http://schemas.microsoft.com/office/powerpoint/2010/main" val="228764245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Sekundärzitat</a:t>
            </a:r>
          </a:p>
        </p:txBody>
      </p:sp>
      <p:sp>
        <p:nvSpPr>
          <p:cNvPr id="5" name="Inhaltsplatzhalter 4">
            <a:extLst>
              <a:ext uri="{FF2B5EF4-FFF2-40B4-BE49-F238E27FC236}">
                <a16:creationId xmlns:a16="http://schemas.microsoft.com/office/drawing/2014/main" id="{FFDD9322-C314-470E-9BFE-800576A57BAA}"/>
              </a:ext>
            </a:extLst>
          </p:cNvPr>
          <p:cNvSpPr>
            <a:spLocks noGrp="1"/>
          </p:cNvSpPr>
          <p:nvPr>
            <p:ph idx="1"/>
          </p:nvPr>
        </p:nvSpPr>
        <p:spPr/>
        <p:txBody>
          <a:bodyPr/>
          <a:lstStyle/>
          <a:p>
            <a:pPr marL="360363"/>
            <a:endParaRPr lang="de-AT" sz="2400" dirty="0">
              <a:solidFill>
                <a:srgbClr val="424242"/>
              </a:solidFill>
            </a:endParaRPr>
          </a:p>
          <a:p>
            <a:pPr marL="188913" indent="0">
              <a:buNone/>
            </a:pPr>
            <a:r>
              <a:rPr lang="de-AT" sz="2400" dirty="0"/>
              <a:t>Sekundärzitate werden (nur) verwendet, wenn die Primärquelle (das Original) nicht einsehbar ist. Sekundärzitate sind grundsätzlich zu vermeiden!</a:t>
            </a:r>
          </a:p>
          <a:p>
            <a:pPr marL="188913" indent="0">
              <a:buNone/>
            </a:pPr>
            <a:endParaRPr lang="de-AT" sz="2000" b="1" dirty="0"/>
          </a:p>
          <a:p>
            <a:pPr marL="188913" indent="0">
              <a:buNone/>
            </a:pPr>
            <a:r>
              <a:rPr lang="de-AT" sz="2400" b="1" dirty="0"/>
              <a:t>Beispiel:</a:t>
            </a:r>
          </a:p>
          <a:p>
            <a:pPr marL="188913" indent="0">
              <a:buNone/>
            </a:pPr>
            <a:endParaRPr lang="de-AT" sz="2400" dirty="0"/>
          </a:p>
          <a:p>
            <a:pPr marL="188913" indent="0">
              <a:buNone/>
            </a:pPr>
            <a:r>
              <a:rPr lang="de-AT" sz="2400" dirty="0"/>
              <a:t>„Da die Kategorien die Substanz der Untersuchung enthalten, kann eine Inhaltsanalyse nicht besser sein als ihre Kategorien.“</a:t>
            </a:r>
            <a:r>
              <a:rPr lang="de-AT" sz="2400" b="1" baseline="30000" dirty="0">
                <a:solidFill>
                  <a:srgbClr val="FF0000"/>
                </a:solidFill>
              </a:rPr>
              <a:t>21</a:t>
            </a:r>
          </a:p>
          <a:p>
            <a:endParaRPr lang="de-AT" dirty="0"/>
          </a:p>
        </p:txBody>
      </p:sp>
      <p:sp>
        <p:nvSpPr>
          <p:cNvPr id="2" name="Fußzeilenplatzhalter 1"/>
          <p:cNvSpPr>
            <a:spLocks noGrp="1"/>
          </p:cNvSpPr>
          <p:nvPr>
            <p:ph type="ftr" sz="quarter" idx="11"/>
          </p:nvPr>
        </p:nvSpPr>
        <p:spPr/>
        <p:txBody>
          <a:bodyPr/>
          <a:lstStyle/>
          <a:p>
            <a:r>
              <a:rPr lang="de-AT" dirty="0"/>
              <a:t>21</a:t>
            </a:r>
            <a:r>
              <a:rPr lang="de-AT" b="1" dirty="0"/>
              <a:t>	</a:t>
            </a:r>
            <a:r>
              <a:rPr lang="de-AT" dirty="0" err="1"/>
              <a:t>Berelson</a:t>
            </a:r>
            <a:r>
              <a:rPr lang="de-AT" dirty="0"/>
              <a:t> 1971, 147, zitiert nach </a:t>
            </a:r>
            <a:r>
              <a:rPr lang="de-AT" dirty="0" err="1"/>
              <a:t>Atteslander</a:t>
            </a:r>
            <a:r>
              <a:rPr lang="de-AT" dirty="0"/>
              <a:t> 2000, 211</a:t>
            </a:r>
          </a:p>
        </p:txBody>
      </p:sp>
      <p:sp>
        <p:nvSpPr>
          <p:cNvPr id="9" name="Foliennummernplatzhalter 8"/>
          <p:cNvSpPr>
            <a:spLocks noGrp="1"/>
          </p:cNvSpPr>
          <p:nvPr>
            <p:ph type="sldNum" sz="quarter" idx="12"/>
          </p:nvPr>
        </p:nvSpPr>
        <p:spPr/>
        <p:txBody>
          <a:bodyPr/>
          <a:lstStyle/>
          <a:p>
            <a:fld id="{01B12179-A94A-410D-B3FE-924BB8A7759E}" type="slidenum">
              <a:rPr lang="de-AT" smtClean="0"/>
              <a:pPr/>
              <a:t>81</a:t>
            </a:fld>
            <a:endParaRPr lang="de-AT"/>
          </a:p>
        </p:txBody>
      </p:sp>
    </p:spTree>
    <p:extLst>
      <p:ext uri="{BB962C8B-B14F-4D97-AF65-F5344CB8AC3E}">
        <p14:creationId xmlns:p14="http://schemas.microsoft.com/office/powerpoint/2010/main" val="392913882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Indirektes Zitat (sinngemäß)</a:t>
            </a:r>
          </a:p>
        </p:txBody>
      </p:sp>
      <p:sp>
        <p:nvSpPr>
          <p:cNvPr id="5" name="Inhaltsplatzhalter 4">
            <a:extLst>
              <a:ext uri="{FF2B5EF4-FFF2-40B4-BE49-F238E27FC236}">
                <a16:creationId xmlns:a16="http://schemas.microsoft.com/office/drawing/2014/main" id="{E1772E35-D654-448B-A8EF-3834DA0378E7}"/>
              </a:ext>
            </a:extLst>
          </p:cNvPr>
          <p:cNvSpPr>
            <a:spLocks noGrp="1"/>
          </p:cNvSpPr>
          <p:nvPr>
            <p:ph idx="1"/>
          </p:nvPr>
        </p:nvSpPr>
        <p:spPr/>
        <p:txBody>
          <a:bodyPr/>
          <a:lstStyle/>
          <a:p>
            <a:pPr marL="266700" lvl="1"/>
            <a:r>
              <a:rPr lang="de-AT" sz="2400" dirty="0"/>
              <a:t>Wenn eine Textstelle nicht wortwörtlich übernommen, sondern sinngemäß in eigenen Worten wiedergegeben wird, handelt es sich um ein indirektes Zitat. Die Wiedergabe erfolgt ohne Anführungszeichen, jedoch unter Angabe der Quelle. Folgende Möglichkeiten gibt es:</a:t>
            </a:r>
          </a:p>
          <a:p>
            <a:pPr lvl="1"/>
            <a:endParaRPr lang="de-AT" sz="2200" dirty="0"/>
          </a:p>
          <a:p>
            <a:pPr lvl="1">
              <a:spcAft>
                <a:spcPts val="1200"/>
              </a:spcAft>
            </a:pPr>
            <a:r>
              <a:rPr lang="de-AT" sz="2000" dirty="0"/>
              <a:t>Karmasin und </a:t>
            </a:r>
            <a:r>
              <a:rPr lang="de-AT" sz="2000" dirty="0" err="1"/>
              <a:t>Ribing</a:t>
            </a:r>
            <a:r>
              <a:rPr lang="de-AT" sz="2000" dirty="0"/>
              <a:t> führen fünf Formen des Plagiats in wissenschaftlichen Texten an.</a:t>
            </a:r>
            <a:r>
              <a:rPr lang="de-AT" sz="2000" b="1" baseline="30000" dirty="0">
                <a:solidFill>
                  <a:srgbClr val="FF0000"/>
                </a:solidFill>
              </a:rPr>
              <a:t>22</a:t>
            </a:r>
          </a:p>
          <a:p>
            <a:pPr lvl="1">
              <a:spcAft>
                <a:spcPts val="1200"/>
              </a:spcAft>
            </a:pPr>
            <a:r>
              <a:rPr lang="de-AT" sz="2000" dirty="0"/>
              <a:t>Karmasin und Ribing</a:t>
            </a:r>
            <a:r>
              <a:rPr lang="de-AT" sz="2000" b="1" baseline="30000" dirty="0"/>
              <a:t>22</a:t>
            </a:r>
            <a:r>
              <a:rPr lang="de-AT" sz="2000" dirty="0"/>
              <a:t> führen fünf Formen des Plagiats in wissenschaftlichen Texten an.</a:t>
            </a:r>
          </a:p>
          <a:p>
            <a:pPr lvl="1">
              <a:spcAft>
                <a:spcPts val="1200"/>
              </a:spcAft>
            </a:pPr>
            <a:r>
              <a:rPr lang="de-AT" sz="2000" dirty="0"/>
              <a:t>In Anlehnung an Karmasin und </a:t>
            </a:r>
            <a:r>
              <a:rPr lang="de-AT" sz="2000" dirty="0" err="1"/>
              <a:t>Ribing</a:t>
            </a:r>
            <a:r>
              <a:rPr lang="de-AT" sz="2000" dirty="0"/>
              <a:t> werden die fünf Formen des Plagiats in wissenschaftlichen Texten dargelegt.</a:t>
            </a:r>
            <a:r>
              <a:rPr lang="de-AT" sz="2000" b="1" baseline="30000" dirty="0">
                <a:solidFill>
                  <a:srgbClr val="FF0000"/>
                </a:solidFill>
              </a:rPr>
              <a:t>22</a:t>
            </a:r>
          </a:p>
          <a:p>
            <a:endParaRPr lang="de-AT" dirty="0"/>
          </a:p>
        </p:txBody>
      </p:sp>
      <p:sp>
        <p:nvSpPr>
          <p:cNvPr id="2" name="Fußzeilenplatzhalter 1"/>
          <p:cNvSpPr>
            <a:spLocks noGrp="1"/>
          </p:cNvSpPr>
          <p:nvPr>
            <p:ph type="ftr" sz="quarter" idx="11"/>
          </p:nvPr>
        </p:nvSpPr>
        <p:spPr/>
        <p:txBody>
          <a:bodyPr/>
          <a:lstStyle/>
          <a:p>
            <a:pPr marL="0" lvl="1"/>
            <a:r>
              <a:rPr lang="de-AT" sz="1200" dirty="0"/>
              <a:t>22</a:t>
            </a:r>
            <a:r>
              <a:rPr lang="de-AT" sz="1200" b="1" dirty="0"/>
              <a:t>	</a:t>
            </a:r>
            <a:r>
              <a:rPr lang="de-AT" sz="1200" dirty="0"/>
              <a:t>Vgl. </a:t>
            </a:r>
            <a:r>
              <a:rPr lang="de-AT" sz="1200" dirty="0" err="1"/>
              <a:t>Karmasin</a:t>
            </a:r>
            <a:r>
              <a:rPr lang="de-AT" sz="1200" dirty="0"/>
              <a:t> &amp; </a:t>
            </a:r>
            <a:r>
              <a:rPr lang="de-AT" sz="1200" dirty="0" err="1"/>
              <a:t>Ribing</a:t>
            </a:r>
            <a:r>
              <a:rPr lang="de-AT" sz="1200" dirty="0"/>
              <a:t> 2007, 82</a:t>
            </a:r>
          </a:p>
        </p:txBody>
      </p:sp>
      <p:sp>
        <p:nvSpPr>
          <p:cNvPr id="9" name="Foliennummernplatzhalter 8"/>
          <p:cNvSpPr>
            <a:spLocks noGrp="1"/>
          </p:cNvSpPr>
          <p:nvPr>
            <p:ph type="sldNum" sz="quarter" idx="12"/>
          </p:nvPr>
        </p:nvSpPr>
        <p:spPr/>
        <p:txBody>
          <a:bodyPr/>
          <a:lstStyle/>
          <a:p>
            <a:fld id="{01B12179-A94A-410D-B3FE-924BB8A7759E}" type="slidenum">
              <a:rPr lang="de-AT" smtClean="0"/>
              <a:pPr/>
              <a:t>82</a:t>
            </a:fld>
            <a:endParaRPr lang="de-AT"/>
          </a:p>
        </p:txBody>
      </p:sp>
    </p:spTree>
    <p:extLst>
      <p:ext uri="{BB962C8B-B14F-4D97-AF65-F5344CB8AC3E}">
        <p14:creationId xmlns:p14="http://schemas.microsoft.com/office/powerpoint/2010/main" val="104909641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WWW Zitat</a:t>
            </a:r>
          </a:p>
        </p:txBody>
      </p:sp>
      <p:sp>
        <p:nvSpPr>
          <p:cNvPr id="6" name="Inhaltsplatzhalter 5">
            <a:extLst>
              <a:ext uri="{FF2B5EF4-FFF2-40B4-BE49-F238E27FC236}">
                <a16:creationId xmlns:a16="http://schemas.microsoft.com/office/drawing/2014/main" id="{4CBDFC77-5481-4BF1-982C-6F1FBE190CA3}"/>
              </a:ext>
            </a:extLst>
          </p:cNvPr>
          <p:cNvSpPr>
            <a:spLocks noGrp="1"/>
          </p:cNvSpPr>
          <p:nvPr>
            <p:ph idx="1"/>
          </p:nvPr>
        </p:nvSpPr>
        <p:spPr/>
        <p:txBody>
          <a:bodyPr/>
          <a:lstStyle/>
          <a:p>
            <a:pPr marL="342900" lvl="1" indent="0">
              <a:spcAft>
                <a:spcPts val="1200"/>
              </a:spcAft>
              <a:buNone/>
            </a:pPr>
            <a:r>
              <a:rPr lang="de-AT" sz="2800" dirty="0"/>
              <a:t>Zitate aus Internetquellen müssen nach den selben Regeln wie Primär-, Sekundär- und indirekte Zitate zitiert werden.</a:t>
            </a:r>
          </a:p>
          <a:p>
            <a:pPr marL="800100" lvl="1" indent="-342900">
              <a:spcAft>
                <a:spcPts val="1200"/>
              </a:spcAft>
            </a:pPr>
            <a:r>
              <a:rPr lang="de-AT" sz="2400" dirty="0"/>
              <a:t>Bei der Verwendung von Internetquellen sind jene Informationen anzugeben, die auf der Seite zu finden sind (Name des/ der </a:t>
            </a:r>
            <a:r>
              <a:rPr lang="de-AT" sz="2400" dirty="0" err="1"/>
              <a:t>AutorIn</a:t>
            </a:r>
            <a:r>
              <a:rPr lang="de-AT" sz="2400" dirty="0"/>
              <a:t>, Institution). </a:t>
            </a:r>
          </a:p>
          <a:p>
            <a:pPr marL="800100" lvl="1" indent="-342900">
              <a:spcAft>
                <a:spcPts val="1200"/>
              </a:spcAft>
            </a:pPr>
            <a:r>
              <a:rPr lang="de-AT" sz="2400" dirty="0"/>
              <a:t>Gibt es z.B. keine Seitenangabe, so ist diese mit </a:t>
            </a:r>
            <a:r>
              <a:rPr lang="de-AT" sz="2400" dirty="0" err="1"/>
              <a:t>o.S</a:t>
            </a:r>
            <a:r>
              <a:rPr lang="de-AT" sz="2400" dirty="0"/>
              <a:t>. </a:t>
            </a:r>
            <a:r>
              <a:rPr lang="de-AT" sz="2400"/>
              <a:t>zu ersetzen.</a:t>
            </a:r>
            <a:endParaRPr lang="de-AT" sz="2400" dirty="0"/>
          </a:p>
          <a:p>
            <a:pPr marL="800100" lvl="1" indent="-342900">
              <a:spcAft>
                <a:spcPts val="1200"/>
              </a:spcAft>
            </a:pPr>
            <a:r>
              <a:rPr lang="de-AT" sz="2400" dirty="0"/>
              <a:t>Bei fehlender Jahreszahl gilt das Datum der Einsicht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83</a:t>
            </a:fld>
            <a:endParaRPr lang="de-AT"/>
          </a:p>
        </p:txBody>
      </p:sp>
    </p:spTree>
    <p:extLst>
      <p:ext uri="{BB962C8B-B14F-4D97-AF65-F5344CB8AC3E}">
        <p14:creationId xmlns:p14="http://schemas.microsoft.com/office/powerpoint/2010/main" val="168620121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Filmausschnitte / Podcast</a:t>
            </a:r>
          </a:p>
        </p:txBody>
      </p:sp>
      <p:sp>
        <p:nvSpPr>
          <p:cNvPr id="6" name="Inhaltsplatzhalter 5">
            <a:extLst>
              <a:ext uri="{FF2B5EF4-FFF2-40B4-BE49-F238E27FC236}">
                <a16:creationId xmlns:a16="http://schemas.microsoft.com/office/drawing/2014/main" id="{4CBDFC77-5481-4BF1-982C-6F1FBE190CA3}"/>
              </a:ext>
            </a:extLst>
          </p:cNvPr>
          <p:cNvSpPr>
            <a:spLocks noGrp="1"/>
          </p:cNvSpPr>
          <p:nvPr>
            <p:ph idx="1"/>
          </p:nvPr>
        </p:nvSpPr>
        <p:spPr/>
        <p:txBody>
          <a:bodyPr/>
          <a:lstStyle/>
          <a:p>
            <a:pPr marL="342900" lvl="1" indent="0">
              <a:spcAft>
                <a:spcPts val="1200"/>
              </a:spcAft>
              <a:buNone/>
            </a:pPr>
            <a:r>
              <a:rPr lang="de-AT" sz="2800" dirty="0"/>
              <a:t>Zitate aus Filmen, Podcasts, Radio, … müssen nach den selben Regeln wie Primär-, Sekundär- und indirekte Zitate zitiert werden.</a:t>
            </a:r>
          </a:p>
          <a:p>
            <a:pPr marL="800100" lvl="1" indent="-342900">
              <a:spcAft>
                <a:spcPts val="1200"/>
              </a:spcAft>
            </a:pPr>
            <a:r>
              <a:rPr lang="de-AT" sz="2400" dirty="0"/>
              <a:t>Anstelle des Autors beginnt die Quellenangabe eines Films mit dem Regisseur und ggf. dem Produzenten.</a:t>
            </a:r>
          </a:p>
          <a:p>
            <a:pPr marL="800100" lvl="1" indent="-342900">
              <a:spcAft>
                <a:spcPts val="1200"/>
              </a:spcAft>
            </a:pPr>
            <a:r>
              <a:rPr lang="de-AT" sz="2400" dirty="0"/>
              <a:t>Anstatt der Seitenangabe muss hier die Zeitspanne angegeben werden</a:t>
            </a:r>
          </a:p>
          <a:p>
            <a:pPr marL="0" lvl="0" indent="0" defTabSz="914400" eaLnBrk="0" fontAlgn="base" hangingPunct="0">
              <a:lnSpc>
                <a:spcPct val="100000"/>
              </a:lnSpc>
              <a:spcBef>
                <a:spcPct val="0"/>
              </a:spcBef>
              <a:spcAft>
                <a:spcPct val="0"/>
              </a:spcAft>
              <a:buNone/>
            </a:pPr>
            <a:r>
              <a:rPr lang="de-DE" altLang="de-DE" sz="2000" dirty="0"/>
              <a:t>Sinngemäße:	Vgl. Regisseur Nachname Jahr, Zeitangabe. </a:t>
            </a:r>
          </a:p>
          <a:p>
            <a:pPr marL="0" lvl="0" indent="0" defTabSz="914400" eaLnBrk="0" fontAlgn="base" hangingPunct="0">
              <a:lnSpc>
                <a:spcPct val="100000"/>
              </a:lnSpc>
              <a:spcBef>
                <a:spcPct val="0"/>
              </a:spcBef>
              <a:spcAft>
                <a:spcPct val="0"/>
              </a:spcAft>
              <a:buNone/>
            </a:pPr>
            <a:r>
              <a:rPr lang="de-DE" altLang="de-DE" sz="2000" dirty="0"/>
              <a:t>Wortwörtlich:	Regisseur Nachname Jahr, Zeitangabe. </a:t>
            </a:r>
          </a:p>
          <a:p>
            <a:pPr marL="0" lvl="0" indent="0" defTabSz="914400" eaLnBrk="0" fontAlgn="base" hangingPunct="0">
              <a:lnSpc>
                <a:spcPct val="100000"/>
              </a:lnSpc>
              <a:spcBef>
                <a:spcPct val="0"/>
              </a:spcBef>
              <a:spcAft>
                <a:spcPct val="0"/>
              </a:spcAft>
              <a:buNone/>
            </a:pPr>
            <a:r>
              <a:rPr lang="de-DE" altLang="de-DE" sz="2000" dirty="0" err="1"/>
              <a:t>Literaturvzs</a:t>
            </a:r>
            <a:r>
              <a:rPr lang="de-DE" altLang="de-DE" sz="2000" dirty="0"/>
              <a:t>:	Regisseur Nachname, Vorname. (Jahr.): Titel Film. 			[Film] Produktionsort: Produktionsfirma,  Zeitangabe. </a:t>
            </a:r>
          </a:p>
          <a:p>
            <a:pPr marL="800100" lvl="1" indent="-342900">
              <a:spcAft>
                <a:spcPts val="1200"/>
              </a:spcAft>
            </a:pPr>
            <a:endParaRPr lang="de-AT" sz="2400" dirty="0"/>
          </a:p>
          <a:p>
            <a:endParaRPr lang="de-AT" dirty="0"/>
          </a:p>
        </p:txBody>
      </p:sp>
      <p:sp>
        <p:nvSpPr>
          <p:cNvPr id="2" name="Fußzeilenplatzhalter 1"/>
          <p:cNvSpPr>
            <a:spLocks noGrp="1"/>
          </p:cNvSpPr>
          <p:nvPr>
            <p:ph type="ftr" sz="quarter" idx="11"/>
          </p:nvPr>
        </p:nvSpPr>
        <p:spPr/>
        <p:txBody>
          <a:bodyPr/>
          <a:lstStyle/>
          <a:p>
            <a:r>
              <a:rPr lang="de-AT" dirty="0"/>
              <a:t>	Vgl. </a:t>
            </a:r>
            <a:r>
              <a:rPr lang="de-AT" dirty="0" err="1"/>
              <a:t>Scribbr</a:t>
            </a:r>
            <a:r>
              <a:rPr lang="de-AT" dirty="0"/>
              <a:t> 2020, </a:t>
            </a:r>
            <a:r>
              <a:rPr lang="de-AT" dirty="0" err="1"/>
              <a:t>o.S</a:t>
            </a:r>
            <a:r>
              <a:rPr lang="de-AT" dirty="0"/>
              <a:t>.</a:t>
            </a:r>
          </a:p>
        </p:txBody>
      </p:sp>
      <p:sp>
        <p:nvSpPr>
          <p:cNvPr id="5" name="Foliennummernplatzhalter 4"/>
          <p:cNvSpPr>
            <a:spLocks noGrp="1"/>
          </p:cNvSpPr>
          <p:nvPr>
            <p:ph type="sldNum" sz="quarter" idx="12"/>
          </p:nvPr>
        </p:nvSpPr>
        <p:spPr/>
        <p:txBody>
          <a:bodyPr/>
          <a:lstStyle/>
          <a:p>
            <a:fld id="{01B12179-A94A-410D-B3FE-924BB8A7759E}" type="slidenum">
              <a:rPr lang="de-AT" smtClean="0"/>
              <a:pPr/>
              <a:t>84</a:t>
            </a:fld>
            <a:endParaRPr lang="de-AT"/>
          </a:p>
        </p:txBody>
      </p:sp>
      <p:sp>
        <p:nvSpPr>
          <p:cNvPr id="4" name="Rectangle 1">
            <a:extLst>
              <a:ext uri="{FF2B5EF4-FFF2-40B4-BE49-F238E27FC236}">
                <a16:creationId xmlns:a16="http://schemas.microsoft.com/office/drawing/2014/main" id="{57F73E01-EF2F-4FF6-AE7E-5E509FCF85E1}"/>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7151183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Abbildungen &amp; Tabellen</a:t>
            </a:r>
          </a:p>
        </p:txBody>
      </p:sp>
      <p:sp>
        <p:nvSpPr>
          <p:cNvPr id="5" name="Inhaltsplatzhalter 4">
            <a:extLst>
              <a:ext uri="{FF2B5EF4-FFF2-40B4-BE49-F238E27FC236}">
                <a16:creationId xmlns:a16="http://schemas.microsoft.com/office/drawing/2014/main" id="{F00F106C-0522-43AD-B925-FDDC0A91E28E}"/>
              </a:ext>
            </a:extLst>
          </p:cNvPr>
          <p:cNvSpPr>
            <a:spLocks noGrp="1"/>
          </p:cNvSpPr>
          <p:nvPr>
            <p:ph idx="1"/>
          </p:nvPr>
        </p:nvSpPr>
        <p:spPr>
          <a:xfrm>
            <a:off x="616400" y="1844831"/>
            <a:ext cx="7988048" cy="4680513"/>
          </a:xfrm>
        </p:spPr>
        <p:txBody>
          <a:bodyPr>
            <a:normAutofit lnSpcReduction="10000"/>
          </a:bodyPr>
          <a:lstStyle/>
          <a:p>
            <a:pPr marL="0" lvl="1" indent="0">
              <a:buNone/>
            </a:pPr>
            <a:r>
              <a:rPr lang="de-AT" sz="2800" dirty="0"/>
              <a:t>Abbildungen, Grafiken und Tabellen sind wie Primärzitaten zu zitieren.</a:t>
            </a:r>
          </a:p>
          <a:p>
            <a:pPr marL="742950" lvl="1" indent="-285750"/>
            <a:r>
              <a:rPr lang="de-AT" sz="2200" dirty="0"/>
              <a:t>Ergänzend zum Zitat sind Abbildungen und Tabellen mit einer fortlaufenden Nummer zu versehen. </a:t>
            </a:r>
          </a:p>
          <a:p>
            <a:pPr marL="715963" lvl="2" indent="-273050"/>
            <a:r>
              <a:rPr lang="de-AT" sz="2200" dirty="0"/>
              <a:t>Die fortlaufende Nummer findet sich im Grafik- bzw. Tabellenverzeichnis (nach dem Literaturverzeichnis am Ende der Arbeit) wieder.</a:t>
            </a:r>
          </a:p>
          <a:p>
            <a:pPr marL="742950" lvl="1" indent="-285750"/>
            <a:r>
              <a:rPr lang="de-AT" sz="2200" dirty="0"/>
              <a:t>Im Anschluss an die Nummer folgt der Titel der Grafik, sowie eine Fußnote für die Zitation in der Fußzeile.</a:t>
            </a:r>
          </a:p>
          <a:p>
            <a:pPr marL="742950" lvl="1" indent="-285750"/>
            <a:r>
              <a:rPr lang="de-AT" sz="2200" dirty="0"/>
              <a:t>Diese Informationen sind –zur besseren Übersichtlichkeit- zu unterstreichen.</a:t>
            </a:r>
          </a:p>
          <a:p>
            <a:pPr lvl="1"/>
            <a:endParaRPr lang="de-AT" sz="2000" dirty="0">
              <a:solidFill>
                <a:prstClr val="black"/>
              </a:solidFill>
            </a:endParaRPr>
          </a:p>
          <a:p>
            <a:pPr marL="0" lvl="1" indent="0">
              <a:buNone/>
            </a:pPr>
            <a:r>
              <a:rPr lang="de-AT" sz="2000" b="1" dirty="0">
                <a:solidFill>
                  <a:prstClr val="black"/>
                </a:solidFill>
              </a:rPr>
              <a:t>Beispiel: </a:t>
            </a:r>
          </a:p>
          <a:p>
            <a:pPr marL="0" lvl="1" indent="0">
              <a:buNone/>
            </a:pPr>
            <a:r>
              <a:rPr lang="de-AT" sz="2000" u="sng" dirty="0">
                <a:solidFill>
                  <a:srgbClr val="FF0000"/>
                </a:solidFill>
              </a:rPr>
              <a:t>Abbildung 5: Einflussfaktoren auf die Entstehung der Geschlechteridentität</a:t>
            </a:r>
            <a:r>
              <a:rPr lang="de-AT" sz="2000" u="sng" baseline="30000" dirty="0">
                <a:solidFill>
                  <a:srgbClr val="FF0000"/>
                </a:solidFill>
              </a:rPr>
              <a:t>5</a:t>
            </a:r>
          </a:p>
          <a:p>
            <a:pPr marL="0" indent="0">
              <a:buNone/>
            </a:pPr>
            <a:endParaRPr lang="de-AT" dirty="0"/>
          </a:p>
        </p:txBody>
      </p:sp>
      <p:sp>
        <p:nvSpPr>
          <p:cNvPr id="6" name="Fußzeilenplatzhalter 5"/>
          <p:cNvSpPr>
            <a:spLocks noGrp="1"/>
          </p:cNvSpPr>
          <p:nvPr>
            <p:ph type="ftr" sz="quarter" idx="11"/>
          </p:nvPr>
        </p:nvSpPr>
        <p:spPr/>
        <p:txBody>
          <a:bodyPr/>
          <a:lstStyle/>
          <a:p>
            <a:r>
              <a:rPr lang="de-AT" dirty="0"/>
              <a:t>5	Schwaiger, 2014, 15 </a:t>
            </a:r>
          </a:p>
        </p:txBody>
      </p:sp>
      <p:sp>
        <p:nvSpPr>
          <p:cNvPr id="10" name="Foliennummernplatzhalter 9"/>
          <p:cNvSpPr>
            <a:spLocks noGrp="1"/>
          </p:cNvSpPr>
          <p:nvPr>
            <p:ph type="sldNum" sz="quarter" idx="12"/>
          </p:nvPr>
        </p:nvSpPr>
        <p:spPr/>
        <p:txBody>
          <a:bodyPr/>
          <a:lstStyle/>
          <a:p>
            <a:fld id="{01B12179-A94A-410D-B3FE-924BB8A7759E}" type="slidenum">
              <a:rPr lang="de-AT" smtClean="0"/>
              <a:pPr/>
              <a:t>85</a:t>
            </a:fld>
            <a:endParaRPr lang="de-AT"/>
          </a:p>
        </p:txBody>
      </p:sp>
      <p:sp>
        <p:nvSpPr>
          <p:cNvPr id="2" name="Textfeld 1"/>
          <p:cNvSpPr txBox="1"/>
          <p:nvPr/>
        </p:nvSpPr>
        <p:spPr>
          <a:xfrm>
            <a:off x="4644008" y="1811686"/>
            <a:ext cx="288032" cy="369332"/>
          </a:xfrm>
          <a:prstGeom prst="rect">
            <a:avLst/>
          </a:prstGeom>
          <a:noFill/>
        </p:spPr>
        <p:txBody>
          <a:bodyPr wrap="square" rtlCol="0">
            <a:spAutoFit/>
          </a:bodyPr>
          <a:lstStyle/>
          <a:p>
            <a:endParaRPr lang="de-AT" dirty="0"/>
          </a:p>
        </p:txBody>
      </p:sp>
    </p:spTree>
    <p:extLst>
      <p:ext uri="{BB962C8B-B14F-4D97-AF65-F5344CB8AC3E}">
        <p14:creationId xmlns:p14="http://schemas.microsoft.com/office/powerpoint/2010/main" val="31562212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Abbildungen &amp; Tabellen Beispiel</a:t>
            </a:r>
          </a:p>
        </p:txBody>
      </p:sp>
      <p:sp>
        <p:nvSpPr>
          <p:cNvPr id="5" name="Inhaltsplatzhalter 4">
            <a:extLst>
              <a:ext uri="{FF2B5EF4-FFF2-40B4-BE49-F238E27FC236}">
                <a16:creationId xmlns:a16="http://schemas.microsoft.com/office/drawing/2014/main" id="{D356278E-CB1D-4B79-AF8B-C176A1C14852}"/>
              </a:ext>
            </a:extLst>
          </p:cNvPr>
          <p:cNvSpPr>
            <a:spLocks noGrp="1"/>
          </p:cNvSpPr>
          <p:nvPr>
            <p:ph idx="1"/>
          </p:nvPr>
        </p:nvSpPr>
        <p:spPr/>
        <p:txBody>
          <a:bodyPr/>
          <a:lstStyle/>
          <a:p>
            <a:endParaRPr lang="de-AT" dirty="0"/>
          </a:p>
        </p:txBody>
      </p:sp>
      <p:sp>
        <p:nvSpPr>
          <p:cNvPr id="6" name="Fußzeilenplatzhalter 5"/>
          <p:cNvSpPr>
            <a:spLocks noGrp="1"/>
          </p:cNvSpPr>
          <p:nvPr>
            <p:ph type="ftr" sz="quarter" idx="11"/>
          </p:nvPr>
        </p:nvSpPr>
        <p:spPr/>
        <p:txBody>
          <a:bodyPr/>
          <a:lstStyle/>
          <a:p>
            <a:r>
              <a:rPr lang="de-AT" dirty="0"/>
              <a:t>1	Schwaiger 2014, 15 </a:t>
            </a:r>
          </a:p>
        </p:txBody>
      </p:sp>
      <p:sp>
        <p:nvSpPr>
          <p:cNvPr id="16" name="Foliennummernplatzhalter 15"/>
          <p:cNvSpPr>
            <a:spLocks noGrp="1"/>
          </p:cNvSpPr>
          <p:nvPr>
            <p:ph type="sldNum" sz="quarter" idx="12"/>
          </p:nvPr>
        </p:nvSpPr>
        <p:spPr/>
        <p:txBody>
          <a:bodyPr/>
          <a:lstStyle/>
          <a:p>
            <a:fld id="{01B12179-A94A-410D-B3FE-924BB8A7759E}" type="slidenum">
              <a:rPr lang="de-AT" smtClean="0"/>
              <a:pPr/>
              <a:t>86</a:t>
            </a:fld>
            <a:endParaRPr lang="de-AT"/>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098" t="28824" r="36951" b="13101"/>
          <a:stretch/>
        </p:blipFill>
        <p:spPr bwMode="auto">
          <a:xfrm>
            <a:off x="1792779" y="1544611"/>
            <a:ext cx="4286606" cy="3593170"/>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feld 1"/>
          <p:cNvSpPr txBox="1"/>
          <p:nvPr/>
        </p:nvSpPr>
        <p:spPr>
          <a:xfrm>
            <a:off x="5626193" y="4953115"/>
            <a:ext cx="288032" cy="369332"/>
          </a:xfrm>
          <a:prstGeom prst="rect">
            <a:avLst/>
          </a:prstGeom>
          <a:noFill/>
        </p:spPr>
        <p:txBody>
          <a:bodyPr wrap="square" rtlCol="0">
            <a:spAutoFit/>
          </a:bodyPr>
          <a:lstStyle/>
          <a:p>
            <a:r>
              <a:rPr lang="de-AT" dirty="0"/>
              <a:t>1</a:t>
            </a:r>
          </a:p>
        </p:txBody>
      </p:sp>
      <p:sp>
        <p:nvSpPr>
          <p:cNvPr id="9" name="Textfeld 8"/>
          <p:cNvSpPr txBox="1"/>
          <p:nvPr/>
        </p:nvSpPr>
        <p:spPr>
          <a:xfrm>
            <a:off x="2498729" y="5704311"/>
            <a:ext cx="2802983" cy="923330"/>
          </a:xfrm>
          <a:prstGeom prst="rect">
            <a:avLst/>
          </a:prstGeom>
          <a:noFill/>
        </p:spPr>
        <p:txBody>
          <a:bodyPr wrap="square" rtlCol="0">
            <a:spAutoFit/>
          </a:bodyPr>
          <a:lstStyle/>
          <a:p>
            <a:r>
              <a:rPr lang="de-AT" dirty="0">
                <a:solidFill>
                  <a:srgbClr val="FF0000"/>
                </a:solidFill>
              </a:rPr>
              <a:t>Hinweis auf Abbildung (Grafik, Foto, Tabelle, …) mit fortlaufender Nummer</a:t>
            </a:r>
          </a:p>
        </p:txBody>
      </p:sp>
      <p:sp>
        <p:nvSpPr>
          <p:cNvPr id="12" name="Textfeld 11"/>
          <p:cNvSpPr txBox="1"/>
          <p:nvPr/>
        </p:nvSpPr>
        <p:spPr>
          <a:xfrm>
            <a:off x="5995280" y="5472750"/>
            <a:ext cx="2304256" cy="646331"/>
          </a:xfrm>
          <a:prstGeom prst="rect">
            <a:avLst/>
          </a:prstGeom>
          <a:noFill/>
        </p:spPr>
        <p:txBody>
          <a:bodyPr wrap="square" rtlCol="0">
            <a:spAutoFit/>
          </a:bodyPr>
          <a:lstStyle/>
          <a:p>
            <a:r>
              <a:rPr lang="de-AT" dirty="0">
                <a:solidFill>
                  <a:srgbClr val="FF0000"/>
                </a:solidFill>
              </a:rPr>
              <a:t>Titel der Grafik mit Unterstreichung</a:t>
            </a:r>
          </a:p>
        </p:txBody>
      </p:sp>
      <p:sp>
        <p:nvSpPr>
          <p:cNvPr id="13" name="Textfeld 12"/>
          <p:cNvSpPr txBox="1"/>
          <p:nvPr/>
        </p:nvSpPr>
        <p:spPr>
          <a:xfrm>
            <a:off x="6531127" y="3481943"/>
            <a:ext cx="1834074" cy="923330"/>
          </a:xfrm>
          <a:prstGeom prst="rect">
            <a:avLst/>
          </a:prstGeom>
          <a:noFill/>
        </p:spPr>
        <p:txBody>
          <a:bodyPr wrap="square" rtlCol="0">
            <a:spAutoFit/>
          </a:bodyPr>
          <a:lstStyle/>
          <a:p>
            <a:r>
              <a:rPr lang="de-AT" dirty="0">
                <a:solidFill>
                  <a:srgbClr val="FF0000"/>
                </a:solidFill>
              </a:rPr>
              <a:t>Fußnote für die Zitation in der Fußzeile</a:t>
            </a:r>
          </a:p>
        </p:txBody>
      </p:sp>
      <p:sp>
        <p:nvSpPr>
          <p:cNvPr id="14" name="Textfeld 13"/>
          <p:cNvSpPr txBox="1"/>
          <p:nvPr/>
        </p:nvSpPr>
        <p:spPr>
          <a:xfrm>
            <a:off x="71500" y="5854786"/>
            <a:ext cx="3024336" cy="369332"/>
          </a:xfrm>
          <a:prstGeom prst="rect">
            <a:avLst/>
          </a:prstGeom>
          <a:noFill/>
        </p:spPr>
        <p:txBody>
          <a:bodyPr wrap="square" rtlCol="0">
            <a:spAutoFit/>
          </a:bodyPr>
          <a:lstStyle/>
          <a:p>
            <a:r>
              <a:rPr lang="de-AT" dirty="0">
                <a:solidFill>
                  <a:srgbClr val="FF0000"/>
                </a:solidFill>
              </a:rPr>
              <a:t>Zitation in der Fußnote</a:t>
            </a:r>
          </a:p>
        </p:txBody>
      </p:sp>
      <p:cxnSp>
        <p:nvCxnSpPr>
          <p:cNvPr id="17" name="Gerade Verbindung 16"/>
          <p:cNvCxnSpPr>
            <a:cxnSpLocks/>
            <a:stCxn id="2" idx="3"/>
          </p:cNvCxnSpPr>
          <p:nvPr/>
        </p:nvCxnSpPr>
        <p:spPr>
          <a:xfrm flipV="1">
            <a:off x="5914225" y="4410834"/>
            <a:ext cx="805286" cy="72694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1403648" y="6140172"/>
            <a:ext cx="360040" cy="313164"/>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a:cxnSpLocks/>
          </p:cNvCxnSpPr>
          <p:nvPr/>
        </p:nvCxnSpPr>
        <p:spPr>
          <a:xfrm>
            <a:off x="4165029" y="5639572"/>
            <a:ext cx="1841220" cy="165692"/>
          </a:xfrm>
          <a:prstGeom prst="line">
            <a:avLst/>
          </a:prstGeom>
          <a:ln w="22225">
            <a:solidFill>
              <a:srgbClr val="002060"/>
            </a:solidFill>
          </a:ln>
        </p:spPr>
        <p:style>
          <a:lnRef idx="1">
            <a:schemeClr val="accent1"/>
          </a:lnRef>
          <a:fillRef idx="0">
            <a:schemeClr val="accent1"/>
          </a:fillRef>
          <a:effectRef idx="0">
            <a:schemeClr val="accent1"/>
          </a:effectRef>
          <a:fontRef idx="minor">
            <a:schemeClr val="tx1"/>
          </a:fontRef>
        </p:style>
      </p:cxnSp>
      <p:sp>
        <p:nvSpPr>
          <p:cNvPr id="22" name="Geschweifte Klammer links 21"/>
          <p:cNvSpPr/>
          <p:nvPr/>
        </p:nvSpPr>
        <p:spPr>
          <a:xfrm rot="16200000" flipV="1">
            <a:off x="1984610" y="5145678"/>
            <a:ext cx="252028" cy="635690"/>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dirty="0"/>
          </a:p>
        </p:txBody>
      </p:sp>
      <p:sp>
        <p:nvSpPr>
          <p:cNvPr id="25" name="Geschweifte Klammer links 24"/>
          <p:cNvSpPr/>
          <p:nvPr/>
        </p:nvSpPr>
        <p:spPr>
          <a:xfrm rot="16200000" flipV="1">
            <a:off x="3968843" y="3869814"/>
            <a:ext cx="252028" cy="3227484"/>
          </a:xfrm>
          <a:prstGeom prst="leftBrace">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dirty="0"/>
          </a:p>
        </p:txBody>
      </p:sp>
      <p:sp>
        <p:nvSpPr>
          <p:cNvPr id="10" name="Textfeld 9"/>
          <p:cNvSpPr txBox="1"/>
          <p:nvPr/>
        </p:nvSpPr>
        <p:spPr>
          <a:xfrm>
            <a:off x="1740133" y="5129636"/>
            <a:ext cx="4032448" cy="246221"/>
          </a:xfrm>
          <a:prstGeom prst="rect">
            <a:avLst/>
          </a:prstGeom>
          <a:solidFill>
            <a:schemeClr val="bg1"/>
          </a:solidFill>
        </p:spPr>
        <p:txBody>
          <a:bodyPr wrap="square" rtlCol="0">
            <a:spAutoFit/>
          </a:bodyPr>
          <a:lstStyle/>
          <a:p>
            <a:r>
              <a:rPr lang="de-AT" sz="1000" dirty="0"/>
              <a:t>Abbildung 1:Einflussfaktoren auf die Entstehung der Geschlechteridentität</a:t>
            </a:r>
          </a:p>
        </p:txBody>
      </p:sp>
      <p:cxnSp>
        <p:nvCxnSpPr>
          <p:cNvPr id="11" name="Gerade Verbindung 17">
            <a:extLst>
              <a:ext uri="{FF2B5EF4-FFF2-40B4-BE49-F238E27FC236}">
                <a16:creationId xmlns:a16="http://schemas.microsoft.com/office/drawing/2014/main" id="{CEC3AD0E-ED4C-F5E1-7AA7-D12B2A3FE575}"/>
              </a:ext>
            </a:extLst>
          </p:cNvPr>
          <p:cNvCxnSpPr/>
          <p:nvPr/>
        </p:nvCxnSpPr>
        <p:spPr>
          <a:xfrm>
            <a:off x="2110624" y="5630033"/>
            <a:ext cx="360040" cy="313164"/>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48447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Seitenangaben in der Fußnote</a:t>
            </a:r>
          </a:p>
        </p:txBody>
      </p:sp>
      <p:sp>
        <p:nvSpPr>
          <p:cNvPr id="6" name="Inhaltsplatzhalter 5">
            <a:extLst>
              <a:ext uri="{FF2B5EF4-FFF2-40B4-BE49-F238E27FC236}">
                <a16:creationId xmlns:a16="http://schemas.microsoft.com/office/drawing/2014/main" id="{70411F91-768B-42F2-AE44-8A0D52684215}"/>
              </a:ext>
            </a:extLst>
          </p:cNvPr>
          <p:cNvSpPr>
            <a:spLocks noGrp="1"/>
          </p:cNvSpPr>
          <p:nvPr>
            <p:ph idx="1"/>
          </p:nvPr>
        </p:nvSpPr>
        <p:spPr>
          <a:xfrm>
            <a:off x="616400" y="1844831"/>
            <a:ext cx="8060056" cy="4871084"/>
          </a:xfrm>
        </p:spPr>
        <p:txBody>
          <a:bodyPr>
            <a:normAutofit/>
          </a:bodyPr>
          <a:lstStyle/>
          <a:p>
            <a:pPr marL="0" indent="0">
              <a:buNone/>
            </a:pPr>
            <a:r>
              <a:rPr lang="de-AT" sz="2400" dirty="0">
                <a:solidFill>
                  <a:srgbClr val="424242"/>
                </a:solidFill>
              </a:rPr>
              <a:t>				</a:t>
            </a:r>
          </a:p>
          <a:p>
            <a:pPr marL="0" indent="0">
              <a:buNone/>
            </a:pPr>
            <a:r>
              <a:rPr lang="de-AT" sz="2800" b="1" dirty="0">
                <a:solidFill>
                  <a:srgbClr val="424242"/>
                </a:solidFill>
              </a:rPr>
              <a:t>Verweis bezieht sich auf eine:</a:t>
            </a:r>
          </a:p>
          <a:p>
            <a:pPr marL="0" indent="0">
              <a:buNone/>
            </a:pPr>
            <a:r>
              <a:rPr lang="de-AT" sz="2400" dirty="0">
                <a:solidFill>
                  <a:srgbClr val="424242"/>
                </a:solidFill>
              </a:rPr>
              <a:t>				</a:t>
            </a:r>
          </a:p>
          <a:p>
            <a:pPr marL="0" indent="0">
              <a:buNone/>
            </a:pPr>
            <a:r>
              <a:rPr lang="de-AT" sz="2400" dirty="0"/>
              <a:t>(Adorno 2010, </a:t>
            </a:r>
            <a:r>
              <a:rPr lang="de-AT" sz="2400" dirty="0">
                <a:solidFill>
                  <a:srgbClr val="FF0000"/>
                </a:solidFill>
              </a:rPr>
              <a:t>24</a:t>
            </a:r>
            <a:r>
              <a:rPr lang="de-AT" sz="2400" dirty="0">
                <a:solidFill>
                  <a:srgbClr val="424242"/>
                </a:solidFill>
              </a:rPr>
              <a:t>)		</a:t>
            </a:r>
            <a:r>
              <a:rPr lang="de-AT" sz="2400" dirty="0"/>
              <a:t>Textstelle auf Seite 24</a:t>
            </a:r>
          </a:p>
          <a:p>
            <a:pPr marL="0" lvl="1" indent="0">
              <a:spcAft>
                <a:spcPts val="1200"/>
              </a:spcAft>
              <a:buNone/>
            </a:pPr>
            <a:r>
              <a:rPr lang="de-AT" sz="2400" dirty="0"/>
              <a:t>(Adorno 2010, </a:t>
            </a:r>
            <a:r>
              <a:rPr lang="de-AT" sz="2400" dirty="0">
                <a:solidFill>
                  <a:srgbClr val="FF0000"/>
                </a:solidFill>
              </a:rPr>
              <a:t>24f.</a:t>
            </a:r>
            <a:r>
              <a:rPr lang="de-AT" sz="2400" dirty="0">
                <a:solidFill>
                  <a:srgbClr val="424242"/>
                </a:solidFill>
              </a:rPr>
              <a:t>) 		</a:t>
            </a:r>
            <a:r>
              <a:rPr lang="de-AT" sz="2400" dirty="0"/>
              <a:t>Textstelle auf Seite 24 und 25</a:t>
            </a:r>
          </a:p>
          <a:p>
            <a:pPr marL="0" lvl="1" indent="0">
              <a:spcAft>
                <a:spcPts val="1200"/>
              </a:spcAft>
              <a:buNone/>
            </a:pPr>
            <a:r>
              <a:rPr lang="de-AT" sz="2400" dirty="0"/>
              <a:t>(Adorno 2010, </a:t>
            </a:r>
            <a:r>
              <a:rPr lang="de-AT" sz="2400" dirty="0">
                <a:solidFill>
                  <a:srgbClr val="FF0000"/>
                </a:solidFill>
              </a:rPr>
              <a:t>24ff.</a:t>
            </a:r>
            <a:r>
              <a:rPr lang="de-AT" sz="2400" dirty="0">
                <a:solidFill>
                  <a:srgbClr val="424242"/>
                </a:solidFill>
              </a:rPr>
              <a:t>) 		</a:t>
            </a:r>
            <a:r>
              <a:rPr lang="de-AT" sz="2400" dirty="0"/>
              <a:t>Textstelle auf den Seiten </a:t>
            </a:r>
            <a:br>
              <a:rPr lang="de-AT" sz="2400" dirty="0"/>
            </a:br>
            <a:r>
              <a:rPr lang="de-AT" sz="2400" dirty="0"/>
              <a:t>					24, 25 und 26</a:t>
            </a:r>
          </a:p>
          <a:p>
            <a:pPr marL="0" lvl="1" indent="0">
              <a:spcAft>
                <a:spcPts val="1200"/>
              </a:spcAft>
              <a:buNone/>
            </a:pPr>
            <a:r>
              <a:rPr lang="de-AT" sz="2400" dirty="0"/>
              <a:t>(Adorno 2010, </a:t>
            </a:r>
            <a:r>
              <a:rPr lang="de-AT" sz="2400" dirty="0">
                <a:solidFill>
                  <a:srgbClr val="FF0000"/>
                </a:solidFill>
              </a:rPr>
              <a:t>24-29</a:t>
            </a:r>
            <a:r>
              <a:rPr lang="de-AT" sz="2400" dirty="0">
                <a:solidFill>
                  <a:srgbClr val="424242"/>
                </a:solidFill>
              </a:rPr>
              <a:t>) 		</a:t>
            </a:r>
            <a:r>
              <a:rPr lang="de-AT" sz="2400" dirty="0"/>
              <a:t>Textstelle auf den Seiten 24-29</a:t>
            </a:r>
          </a:p>
          <a:p>
            <a:pPr marL="0" lvl="1" indent="0">
              <a:spcAft>
                <a:spcPts val="1200"/>
              </a:spcAft>
              <a:buNone/>
            </a:pPr>
            <a:r>
              <a:rPr lang="de-AT" sz="2400" dirty="0"/>
              <a:t>(Adorno 2010, </a:t>
            </a:r>
            <a:r>
              <a:rPr lang="de-AT" sz="2400" dirty="0">
                <a:solidFill>
                  <a:srgbClr val="FF0000"/>
                </a:solidFill>
              </a:rPr>
              <a:t>24 &amp; 29</a:t>
            </a:r>
            <a:r>
              <a:rPr lang="de-AT" sz="2400" dirty="0"/>
              <a:t>)</a:t>
            </a:r>
            <a:r>
              <a:rPr lang="de-AT" sz="2400" dirty="0">
                <a:solidFill>
                  <a:srgbClr val="424242"/>
                </a:solidFill>
              </a:rPr>
              <a:t>	</a:t>
            </a:r>
            <a:r>
              <a:rPr lang="de-AT" sz="2400" dirty="0"/>
              <a:t>Textstelle auf den Seiten </a:t>
            </a:r>
            <a:br>
              <a:rPr lang="de-AT" sz="2400" dirty="0"/>
            </a:br>
            <a:r>
              <a:rPr lang="de-AT" sz="2400" dirty="0"/>
              <a:t>					24 und 29</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87</a:t>
            </a:fld>
            <a:endParaRPr lang="de-AT"/>
          </a:p>
        </p:txBody>
      </p:sp>
    </p:spTree>
    <p:extLst>
      <p:ext uri="{BB962C8B-B14F-4D97-AF65-F5344CB8AC3E}">
        <p14:creationId xmlns:p14="http://schemas.microsoft.com/office/powerpoint/2010/main" val="85895484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Mehrere Autoren in der Fußnote</a:t>
            </a:r>
          </a:p>
        </p:txBody>
      </p:sp>
      <p:sp>
        <p:nvSpPr>
          <p:cNvPr id="6" name="Inhaltsplatzhalter 5">
            <a:extLst>
              <a:ext uri="{FF2B5EF4-FFF2-40B4-BE49-F238E27FC236}">
                <a16:creationId xmlns:a16="http://schemas.microsoft.com/office/drawing/2014/main" id="{074BC73B-75A8-46C5-9800-1D9B765B5048}"/>
              </a:ext>
            </a:extLst>
          </p:cNvPr>
          <p:cNvSpPr>
            <a:spLocks noGrp="1"/>
          </p:cNvSpPr>
          <p:nvPr>
            <p:ph idx="1"/>
          </p:nvPr>
        </p:nvSpPr>
        <p:spPr>
          <a:xfrm>
            <a:off x="616400" y="1844831"/>
            <a:ext cx="7834866" cy="4511520"/>
          </a:xfrm>
        </p:spPr>
        <p:txBody>
          <a:bodyPr>
            <a:normAutofit lnSpcReduction="10000"/>
          </a:bodyPr>
          <a:lstStyle/>
          <a:p>
            <a:pPr marL="0" lvl="1" indent="0">
              <a:spcAft>
                <a:spcPts val="1200"/>
              </a:spcAft>
              <a:buNone/>
            </a:pPr>
            <a:r>
              <a:rPr lang="de-AT" sz="2800" dirty="0"/>
              <a:t>Wenn ein Text von mehreren Autoren und Autorinnen verfasst wurde, dann gilt:</a:t>
            </a:r>
          </a:p>
          <a:p>
            <a:pPr marL="360363" lvl="1" indent="-360363">
              <a:spcAft>
                <a:spcPts val="1200"/>
              </a:spcAft>
              <a:buFont typeface="+mj-lt"/>
              <a:buAutoNum type="arabicPeriod"/>
            </a:pPr>
            <a:r>
              <a:rPr lang="de-AT" sz="2400" dirty="0"/>
              <a:t>Zwei Autoren/ Autorinnen </a:t>
            </a:r>
            <a:br>
              <a:rPr lang="de-AT" sz="2400" dirty="0"/>
            </a:br>
            <a:r>
              <a:rPr lang="de-AT" sz="2400" dirty="0"/>
              <a:t>werden diese mit einem &amp; getrennt angegeben</a:t>
            </a:r>
            <a:br>
              <a:rPr lang="de-AT" sz="2400" dirty="0"/>
            </a:br>
            <a:r>
              <a:rPr lang="de-AT" sz="2400" dirty="0"/>
              <a:t>(Karmasin </a:t>
            </a:r>
            <a:r>
              <a:rPr lang="de-AT" sz="2400" dirty="0">
                <a:solidFill>
                  <a:srgbClr val="FF0000"/>
                </a:solidFill>
              </a:rPr>
              <a:t>&amp;</a:t>
            </a:r>
            <a:r>
              <a:rPr lang="de-AT" sz="2400" dirty="0"/>
              <a:t> </a:t>
            </a:r>
            <a:r>
              <a:rPr lang="de-AT" sz="2400" dirty="0" err="1"/>
              <a:t>Ribing</a:t>
            </a:r>
            <a:r>
              <a:rPr lang="de-AT" sz="2400" dirty="0"/>
              <a:t> 2007, 83)</a:t>
            </a:r>
          </a:p>
          <a:p>
            <a:pPr marL="360363" lvl="1" indent="-360363">
              <a:spcAft>
                <a:spcPts val="1200"/>
              </a:spcAft>
              <a:buFont typeface="+mj-lt"/>
              <a:buAutoNum type="arabicPeriod"/>
            </a:pPr>
            <a:r>
              <a:rPr lang="de-AT" sz="2400" dirty="0"/>
              <a:t>Drei Autoren/ Autorinnen </a:t>
            </a:r>
            <a:br>
              <a:rPr lang="de-AT" sz="2400" dirty="0"/>
            </a:br>
            <a:r>
              <a:rPr lang="de-AT" sz="2400" dirty="0"/>
              <a:t>werden mit Beistrich und dann mit &amp; getrennt</a:t>
            </a:r>
            <a:br>
              <a:rPr lang="de-AT" sz="2400" dirty="0"/>
            </a:br>
            <a:r>
              <a:rPr lang="de-AT" sz="2400" dirty="0"/>
              <a:t>(Huber</a:t>
            </a:r>
            <a:r>
              <a:rPr lang="de-AT" sz="2400" dirty="0">
                <a:solidFill>
                  <a:srgbClr val="FF0000"/>
                </a:solidFill>
              </a:rPr>
              <a:t>, </a:t>
            </a:r>
            <a:r>
              <a:rPr lang="de-AT" sz="2400" dirty="0"/>
              <a:t>Müller</a:t>
            </a:r>
            <a:r>
              <a:rPr lang="de-AT" sz="2400" dirty="0">
                <a:solidFill>
                  <a:srgbClr val="424242"/>
                </a:solidFill>
              </a:rPr>
              <a:t> </a:t>
            </a:r>
            <a:r>
              <a:rPr lang="de-AT" sz="2400" dirty="0">
                <a:solidFill>
                  <a:srgbClr val="FF0000"/>
                </a:solidFill>
              </a:rPr>
              <a:t>&amp;</a:t>
            </a:r>
            <a:r>
              <a:rPr lang="de-AT" sz="2400" dirty="0">
                <a:solidFill>
                  <a:srgbClr val="424242"/>
                </a:solidFill>
              </a:rPr>
              <a:t> </a:t>
            </a:r>
            <a:r>
              <a:rPr lang="de-AT" sz="2400" dirty="0"/>
              <a:t>Meyer 2003, 15)</a:t>
            </a:r>
          </a:p>
          <a:p>
            <a:pPr marL="360363" lvl="1" indent="-360363">
              <a:spcAft>
                <a:spcPts val="1200"/>
              </a:spcAft>
              <a:buFont typeface="+mj-lt"/>
              <a:buAutoNum type="arabicPeriod"/>
            </a:pPr>
            <a:r>
              <a:rPr lang="de-AT" sz="2400" dirty="0"/>
              <a:t>Bei mehr als drei Autoren/ Autorinnen</a:t>
            </a:r>
            <a:br>
              <a:rPr lang="de-AT" sz="2400" dirty="0"/>
            </a:br>
            <a:r>
              <a:rPr lang="de-AT" sz="2400" dirty="0"/>
              <a:t>wird nur mehr der erste genannt und „et al“ (= und andere)</a:t>
            </a:r>
            <a:br>
              <a:rPr lang="de-AT" sz="2400" dirty="0"/>
            </a:br>
            <a:r>
              <a:rPr lang="de-AT" sz="2400" dirty="0"/>
              <a:t>(Bünting </a:t>
            </a:r>
            <a:r>
              <a:rPr lang="de-AT" sz="2400" dirty="0">
                <a:solidFill>
                  <a:srgbClr val="FF0000"/>
                </a:solidFill>
              </a:rPr>
              <a:t>et al</a:t>
            </a:r>
            <a:r>
              <a:rPr lang="de-AT" sz="2400" dirty="0"/>
              <a:t>. 2000, 45)</a:t>
            </a: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88</a:t>
            </a:fld>
            <a:endParaRPr lang="de-AT"/>
          </a:p>
        </p:txBody>
      </p:sp>
    </p:spTree>
    <p:extLst>
      <p:ext uri="{BB962C8B-B14F-4D97-AF65-F5344CB8AC3E}">
        <p14:creationId xmlns:p14="http://schemas.microsoft.com/office/powerpoint/2010/main" val="426908010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Abkürzungen in Deutsch</a:t>
            </a:r>
          </a:p>
        </p:txBody>
      </p:sp>
      <p:sp>
        <p:nvSpPr>
          <p:cNvPr id="6" name="Inhaltsplatzhalter 5">
            <a:extLst>
              <a:ext uri="{FF2B5EF4-FFF2-40B4-BE49-F238E27FC236}">
                <a16:creationId xmlns:a16="http://schemas.microsoft.com/office/drawing/2014/main" id="{D51535D5-FE66-47C1-B01D-6CECCFACD687}"/>
              </a:ext>
            </a:extLst>
          </p:cNvPr>
          <p:cNvSpPr>
            <a:spLocks noGrp="1"/>
          </p:cNvSpPr>
          <p:nvPr>
            <p:ph idx="1"/>
          </p:nvPr>
        </p:nvSpPr>
        <p:spPr>
          <a:xfrm>
            <a:off x="616400" y="1844831"/>
            <a:ext cx="7834866" cy="4608505"/>
          </a:xfrm>
        </p:spPr>
        <p:txBody>
          <a:bodyPr>
            <a:normAutofit fontScale="77500" lnSpcReduction="20000"/>
          </a:bodyPr>
          <a:lstStyle/>
          <a:p>
            <a:pPr marL="801688" indent="-349250">
              <a:buFont typeface="+mj-lt"/>
              <a:buAutoNum type="arabicPeriod"/>
            </a:pPr>
            <a:r>
              <a:rPr lang="de-AT" sz="2400" dirty="0"/>
              <a:t>o.O. 		ohne Ort- Erscheinungsort unbekannt </a:t>
            </a:r>
          </a:p>
          <a:p>
            <a:pPr marL="801688" indent="-349250">
              <a:buFont typeface="+mj-lt"/>
              <a:buAutoNum type="arabicPeriod"/>
            </a:pPr>
            <a:r>
              <a:rPr lang="de-AT" sz="2400" dirty="0"/>
              <a:t>o.J. 		ohne Jahr- Erscheinungsjahr unbekannt </a:t>
            </a:r>
          </a:p>
          <a:p>
            <a:pPr marL="801688" indent="-349250">
              <a:buFont typeface="+mj-lt"/>
              <a:buAutoNum type="arabicPeriod"/>
            </a:pPr>
            <a:r>
              <a:rPr lang="de-AT" sz="2400" dirty="0" err="1"/>
              <a:t>o.S</a:t>
            </a:r>
            <a:r>
              <a:rPr lang="de-AT" sz="2400" dirty="0"/>
              <a:t>.		ohne Seite- Seite unbekannt </a:t>
            </a:r>
          </a:p>
          <a:p>
            <a:pPr marL="801688" indent="-349250">
              <a:buFont typeface="+mj-lt"/>
              <a:buAutoNum type="arabicPeriod"/>
            </a:pPr>
            <a:r>
              <a:rPr lang="de-AT" sz="2400" dirty="0"/>
              <a:t>Kap.		Kapitel</a:t>
            </a:r>
          </a:p>
          <a:p>
            <a:pPr marL="801688" indent="-349250">
              <a:buFont typeface="+mj-lt"/>
              <a:buAutoNum type="arabicPeriod"/>
            </a:pPr>
            <a:r>
              <a:rPr lang="de-AT" sz="2400" dirty="0"/>
              <a:t>Aufl. 		Auflage</a:t>
            </a:r>
          </a:p>
          <a:p>
            <a:pPr marL="801688" indent="-349250">
              <a:buFont typeface="+mj-lt"/>
              <a:buAutoNum type="arabicPeriod"/>
            </a:pPr>
            <a:r>
              <a:rPr lang="de-AT" sz="2400" dirty="0"/>
              <a:t>2. Aufl.	zweite Auflage</a:t>
            </a:r>
          </a:p>
          <a:p>
            <a:pPr marL="801688" indent="-349250">
              <a:buFont typeface="+mj-lt"/>
              <a:buAutoNum type="arabicPeriod"/>
            </a:pPr>
            <a:r>
              <a:rPr lang="de-AT" sz="2400" dirty="0" err="1"/>
              <a:t>Hg</a:t>
            </a:r>
            <a:r>
              <a:rPr lang="de-AT" sz="2400" dirty="0"/>
              <a:t>.		Herausgeber</a:t>
            </a:r>
          </a:p>
          <a:p>
            <a:pPr marL="801688" indent="-349250">
              <a:buFont typeface="+mj-lt"/>
              <a:buAutoNum type="arabicPeriod"/>
            </a:pPr>
            <a:r>
              <a:rPr lang="de-AT" sz="2400" dirty="0"/>
              <a:t>Übers.	Übersetzer</a:t>
            </a:r>
          </a:p>
          <a:p>
            <a:pPr marL="801688" indent="-349250">
              <a:buFont typeface="+mj-lt"/>
              <a:buAutoNum type="arabicPeriod"/>
            </a:pPr>
            <a:r>
              <a:rPr lang="de-AT" sz="2400" dirty="0"/>
              <a:t>Bd.		Band</a:t>
            </a:r>
          </a:p>
          <a:p>
            <a:pPr marL="801688" indent="-349250">
              <a:buFont typeface="+mj-lt"/>
              <a:buAutoNum type="arabicPeriod"/>
            </a:pPr>
            <a:r>
              <a:rPr lang="de-AT" sz="2400" dirty="0"/>
              <a:t>Bde. 		Bände</a:t>
            </a:r>
          </a:p>
          <a:p>
            <a:pPr marL="801688" indent="-349250">
              <a:buFont typeface="+mj-lt"/>
              <a:buAutoNum type="arabicPeriod"/>
            </a:pPr>
            <a:r>
              <a:rPr lang="de-AT" sz="2400" dirty="0"/>
              <a:t>Nr.		Nummer</a:t>
            </a:r>
          </a:p>
          <a:p>
            <a:pPr marL="801688" indent="-349250">
              <a:buFont typeface="+mj-lt"/>
              <a:buAutoNum type="arabicPeriod"/>
            </a:pPr>
            <a:r>
              <a:rPr lang="de-AT" sz="2400" dirty="0" err="1"/>
              <a:t>Suppl</a:t>
            </a:r>
            <a:r>
              <a:rPr lang="de-AT" sz="2400" dirty="0"/>
              <a:t>.	Beiheft, Supplement</a:t>
            </a:r>
          </a:p>
          <a:p>
            <a:pPr marL="801688" indent="-349250">
              <a:buFont typeface="+mj-lt"/>
              <a:buAutoNum type="arabicPeriod"/>
            </a:pPr>
            <a:r>
              <a:rPr lang="de-AT" sz="2400" dirty="0"/>
              <a:t>ebd.		Wurde aus dem selben Werk bereits in der 				vorigen Fußnote zitiert, reicht die Angabe ebd. </a:t>
            </a:r>
          </a:p>
          <a:p>
            <a:pPr marL="280988" indent="0">
              <a:buNone/>
            </a:pPr>
            <a:r>
              <a:rPr lang="de-AT" sz="2400" dirty="0"/>
              <a:t>			für ebenda</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89</a:t>
            </a:fld>
            <a:endParaRPr lang="de-AT"/>
          </a:p>
        </p:txBody>
      </p:sp>
    </p:spTree>
    <p:extLst>
      <p:ext uri="{BB962C8B-B14F-4D97-AF65-F5344CB8AC3E}">
        <p14:creationId xmlns:p14="http://schemas.microsoft.com/office/powerpoint/2010/main" val="2380887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lumMod val="85000"/>
                    <a:lumOff val="15000"/>
                  </a:schemeClr>
                </a:solidFill>
              </a:rPr>
              <a:t>Zeitschiene: Diplomarbeit</a:t>
            </a:r>
          </a:p>
        </p:txBody>
      </p:sp>
      <p:sp>
        <p:nvSpPr>
          <p:cNvPr id="5" name="Inhaltsplatzhalter 4">
            <a:extLst>
              <a:ext uri="{FF2B5EF4-FFF2-40B4-BE49-F238E27FC236}">
                <a16:creationId xmlns:a16="http://schemas.microsoft.com/office/drawing/2014/main" id="{AC2D96C3-5EE6-4787-92E6-6170F389027E}"/>
              </a:ext>
            </a:extLst>
          </p:cNvPr>
          <p:cNvSpPr>
            <a:spLocks noGrp="1"/>
          </p:cNvSpPr>
          <p:nvPr>
            <p:ph idx="1"/>
          </p:nvPr>
        </p:nvSpPr>
        <p:spPr/>
        <p:txBody>
          <a:bodyPr/>
          <a:lstStyle/>
          <a:p>
            <a:endParaRPr lang="de-AT"/>
          </a:p>
        </p:txBody>
      </p:sp>
      <p:sp>
        <p:nvSpPr>
          <p:cNvPr id="6" name="Fußzeilenplatzhalter 5"/>
          <p:cNvSpPr>
            <a:spLocks noGrp="1"/>
          </p:cNvSpPr>
          <p:nvPr>
            <p:ph type="ftr" sz="quarter" idx="11"/>
          </p:nvPr>
        </p:nvSpPr>
        <p:spPr/>
        <p:txBody>
          <a:bodyPr/>
          <a:lstStyle/>
          <a:p>
            <a:r>
              <a:rPr lang="de-AT" dirty="0"/>
              <a:t>1	BMBF 2015, </a:t>
            </a:r>
            <a:r>
              <a:rPr lang="de-AT" dirty="0" err="1"/>
              <a:t>o.S</a:t>
            </a:r>
            <a:r>
              <a:rPr lang="de-AT" dirty="0"/>
              <a:t>.</a:t>
            </a:r>
            <a:endParaRPr lang="de-AT" dirty="0">
              <a:solidFill>
                <a:srgbClr val="94C600"/>
              </a:solidFill>
            </a:endParaRPr>
          </a:p>
        </p:txBody>
      </p:sp>
      <p:sp>
        <p:nvSpPr>
          <p:cNvPr id="10" name="Foliennummernplatzhalter 9"/>
          <p:cNvSpPr>
            <a:spLocks noGrp="1"/>
          </p:cNvSpPr>
          <p:nvPr>
            <p:ph type="sldNum" sz="quarter" idx="12"/>
          </p:nvPr>
        </p:nvSpPr>
        <p:spPr/>
        <p:txBody>
          <a:bodyPr/>
          <a:lstStyle/>
          <a:p>
            <a:fld id="{01B12179-A94A-410D-B3FE-924BB8A7759E}" type="slidenum">
              <a:rPr lang="de-AT" smtClean="0"/>
              <a:pPr/>
              <a:t>9</a:t>
            </a:fld>
            <a:endParaRPr lang="de-AT"/>
          </a:p>
        </p:txBody>
      </p:sp>
      <p:pic>
        <p:nvPicPr>
          <p:cNvPr id="1026" name="Picture 2" descr="http://www.diplomarbeiten-bbs.at/sites/default/files/4.1%20DA%20im%20Zeitablauf%20-%20ev.%20bessere%20Qualit%C3%A4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747370"/>
            <a:ext cx="8208912" cy="4518965"/>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616400" y="2060848"/>
            <a:ext cx="2569678" cy="369332"/>
          </a:xfrm>
          <a:prstGeom prst="rect">
            <a:avLst/>
          </a:prstGeom>
        </p:spPr>
        <p:txBody>
          <a:bodyPr wrap="none">
            <a:spAutoFit/>
          </a:bodyPr>
          <a:lstStyle/>
          <a:p>
            <a:r>
              <a:rPr lang="de-AT" u="sng" dirty="0"/>
              <a:t>Abbildung 1: Zeitschiene</a:t>
            </a:r>
            <a:r>
              <a:rPr lang="de-AT" u="sng" baseline="30000" dirty="0"/>
              <a:t>1</a:t>
            </a:r>
          </a:p>
        </p:txBody>
      </p:sp>
      <p:sp>
        <p:nvSpPr>
          <p:cNvPr id="4" name="Textfeld 3"/>
          <p:cNvSpPr txBox="1"/>
          <p:nvPr/>
        </p:nvSpPr>
        <p:spPr>
          <a:xfrm>
            <a:off x="635660" y="6031344"/>
            <a:ext cx="8208912" cy="319446"/>
          </a:xfrm>
          <a:prstGeom prst="rect">
            <a:avLst/>
          </a:prstGeom>
          <a:noFill/>
        </p:spPr>
        <p:txBody>
          <a:bodyPr wrap="square" rtlCol="0">
            <a:spAutoFit/>
          </a:bodyPr>
          <a:lstStyle/>
          <a:p>
            <a:pPr>
              <a:lnSpc>
                <a:spcPct val="80000"/>
              </a:lnSpc>
            </a:pPr>
            <a:r>
              <a:rPr lang="de-AT" altLang="de-DE" b="1" dirty="0">
                <a:solidFill>
                  <a:srgbClr val="0070C0"/>
                </a:solidFill>
              </a:rPr>
              <a:t>Alle Formulare und Vorlagen befinden sich im Projektordner unter „Diplomarbeiten“</a:t>
            </a:r>
          </a:p>
        </p:txBody>
      </p:sp>
    </p:spTree>
    <p:extLst>
      <p:ext uri="{BB962C8B-B14F-4D97-AF65-F5344CB8AC3E}">
        <p14:creationId xmlns:p14="http://schemas.microsoft.com/office/powerpoint/2010/main" val="211243853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Zitierregeln: </a:t>
            </a:r>
            <a:r>
              <a:rPr lang="de-AT" sz="2400" b="1" dirty="0">
                <a:solidFill>
                  <a:schemeClr val="tx1"/>
                </a:solidFill>
              </a:rPr>
              <a:t>Abkürzungen in Englisch</a:t>
            </a:r>
          </a:p>
        </p:txBody>
      </p:sp>
      <p:sp>
        <p:nvSpPr>
          <p:cNvPr id="6" name="Inhaltsplatzhalter 5">
            <a:extLst>
              <a:ext uri="{FF2B5EF4-FFF2-40B4-BE49-F238E27FC236}">
                <a16:creationId xmlns:a16="http://schemas.microsoft.com/office/drawing/2014/main" id="{889BCEB4-A6FC-44A8-9A42-C3000095DBFD}"/>
              </a:ext>
            </a:extLst>
          </p:cNvPr>
          <p:cNvSpPr>
            <a:spLocks noGrp="1"/>
          </p:cNvSpPr>
          <p:nvPr>
            <p:ph idx="1"/>
          </p:nvPr>
        </p:nvSpPr>
        <p:spPr>
          <a:xfrm>
            <a:off x="616400" y="1844831"/>
            <a:ext cx="7834866" cy="4511520"/>
          </a:xfrm>
        </p:spPr>
        <p:txBody>
          <a:bodyPr>
            <a:normAutofit lnSpcReduction="10000"/>
          </a:bodyPr>
          <a:lstStyle/>
          <a:p>
            <a:pPr marL="800100" lvl="1" indent="-342900">
              <a:spcAft>
                <a:spcPts val="600"/>
              </a:spcAft>
              <a:buFont typeface="+mj-lt"/>
              <a:buAutoNum type="arabicPeriod"/>
            </a:pPr>
            <a:r>
              <a:rPr lang="de-AT" sz="2400" dirty="0" err="1"/>
              <a:t>chap</a:t>
            </a:r>
            <a:r>
              <a:rPr lang="de-AT" sz="2400" dirty="0"/>
              <a:t>.		</a:t>
            </a:r>
            <a:r>
              <a:rPr lang="de-AT" sz="2400" dirty="0" err="1"/>
              <a:t>chapter</a:t>
            </a:r>
            <a:endParaRPr lang="de-AT" sz="2400" dirty="0"/>
          </a:p>
          <a:p>
            <a:pPr marL="800100" lvl="1" indent="-342900">
              <a:spcAft>
                <a:spcPts val="600"/>
              </a:spcAft>
              <a:buFont typeface="+mj-lt"/>
              <a:buAutoNum type="arabicPeriod"/>
            </a:pPr>
            <a:r>
              <a:rPr lang="de-AT" sz="2400" dirty="0" err="1"/>
              <a:t>ed</a:t>
            </a:r>
            <a:r>
              <a:rPr lang="de-AT" sz="2400" dirty="0"/>
              <a:t>.			</a:t>
            </a:r>
            <a:r>
              <a:rPr lang="de-AT" sz="2400" dirty="0" err="1"/>
              <a:t>edition</a:t>
            </a:r>
            <a:endParaRPr lang="de-AT" sz="2400" dirty="0"/>
          </a:p>
          <a:p>
            <a:pPr marL="800100" lvl="1" indent="-342900">
              <a:spcAft>
                <a:spcPts val="600"/>
              </a:spcAft>
              <a:buFont typeface="+mj-lt"/>
              <a:buAutoNum type="arabicPeriod"/>
            </a:pPr>
            <a:r>
              <a:rPr lang="de-AT" sz="2400" dirty="0" err="1"/>
              <a:t>rev</a:t>
            </a:r>
            <a:r>
              <a:rPr lang="de-AT" sz="2400" dirty="0"/>
              <a:t>. </a:t>
            </a:r>
            <a:r>
              <a:rPr lang="de-AT" sz="2400" dirty="0" err="1"/>
              <a:t>ed</a:t>
            </a:r>
            <a:r>
              <a:rPr lang="de-AT" sz="2400" dirty="0"/>
              <a:t>.		</a:t>
            </a:r>
            <a:r>
              <a:rPr lang="de-AT" sz="2400" dirty="0" err="1"/>
              <a:t>revised</a:t>
            </a:r>
            <a:r>
              <a:rPr lang="de-AT" sz="2400" dirty="0"/>
              <a:t> </a:t>
            </a:r>
            <a:r>
              <a:rPr lang="de-AT" sz="2400" dirty="0" err="1"/>
              <a:t>edition</a:t>
            </a:r>
            <a:endParaRPr lang="de-AT" sz="2400" dirty="0"/>
          </a:p>
          <a:p>
            <a:pPr marL="800100" lvl="1" indent="-342900">
              <a:spcAft>
                <a:spcPts val="600"/>
              </a:spcAft>
              <a:buFont typeface="+mj-lt"/>
              <a:buAutoNum type="arabicPeriod"/>
            </a:pPr>
            <a:r>
              <a:rPr lang="de-AT" sz="2400" dirty="0"/>
              <a:t>2nd </a:t>
            </a:r>
            <a:r>
              <a:rPr lang="de-AT" sz="2400" dirty="0" err="1"/>
              <a:t>ed</a:t>
            </a:r>
            <a:r>
              <a:rPr lang="de-AT" sz="2400" dirty="0"/>
              <a:t>.		</a:t>
            </a:r>
            <a:r>
              <a:rPr lang="de-AT" sz="2400" dirty="0" err="1"/>
              <a:t>second</a:t>
            </a:r>
            <a:r>
              <a:rPr lang="de-AT" sz="2400" dirty="0"/>
              <a:t> </a:t>
            </a:r>
            <a:r>
              <a:rPr lang="de-AT" sz="2400" dirty="0" err="1"/>
              <a:t>edition</a:t>
            </a:r>
            <a:endParaRPr lang="de-AT" sz="2400" dirty="0"/>
          </a:p>
          <a:p>
            <a:pPr marL="800100" lvl="1" indent="-342900">
              <a:spcAft>
                <a:spcPts val="600"/>
              </a:spcAft>
              <a:buFont typeface="+mj-lt"/>
              <a:buAutoNum type="arabicPeriod"/>
            </a:pPr>
            <a:r>
              <a:rPr lang="de-AT" sz="2400" dirty="0"/>
              <a:t>Ed. (Eds.)		Editor (Editors)</a:t>
            </a:r>
          </a:p>
          <a:p>
            <a:pPr marL="800100" lvl="1" indent="-342900">
              <a:spcAft>
                <a:spcPts val="600"/>
              </a:spcAft>
              <a:buFont typeface="+mj-lt"/>
              <a:buAutoNum type="arabicPeriod"/>
            </a:pPr>
            <a:r>
              <a:rPr lang="de-AT" sz="2400" dirty="0" err="1"/>
              <a:t>No</a:t>
            </a:r>
            <a:r>
              <a:rPr lang="de-AT" sz="2400" dirty="0"/>
              <a:t>.			</a:t>
            </a:r>
            <a:r>
              <a:rPr lang="de-AT" sz="2400" dirty="0" err="1"/>
              <a:t>Number</a:t>
            </a:r>
            <a:endParaRPr lang="de-AT" sz="2400" dirty="0"/>
          </a:p>
          <a:p>
            <a:pPr marL="800100" lvl="1" indent="-342900">
              <a:spcAft>
                <a:spcPts val="600"/>
              </a:spcAft>
              <a:buFont typeface="+mj-lt"/>
              <a:buAutoNum type="arabicPeriod"/>
            </a:pPr>
            <a:r>
              <a:rPr lang="de-AT" sz="2400" dirty="0"/>
              <a:t>p. (pp.)		Page (Pages)</a:t>
            </a:r>
          </a:p>
          <a:p>
            <a:pPr marL="800100" lvl="1" indent="-342900">
              <a:spcAft>
                <a:spcPts val="600"/>
              </a:spcAft>
              <a:buFont typeface="+mj-lt"/>
              <a:buAutoNum type="arabicPeriod"/>
            </a:pPr>
            <a:r>
              <a:rPr lang="de-AT" sz="2400" dirty="0" err="1"/>
              <a:t>Suppl</a:t>
            </a:r>
            <a:r>
              <a:rPr lang="de-AT" sz="2400" dirty="0"/>
              <a:t>.		Supplement</a:t>
            </a:r>
          </a:p>
          <a:p>
            <a:pPr marL="800100" lvl="1" indent="-342900">
              <a:spcAft>
                <a:spcPts val="600"/>
              </a:spcAft>
              <a:buFont typeface="+mj-lt"/>
              <a:buAutoNum type="arabicPeriod"/>
            </a:pPr>
            <a:r>
              <a:rPr lang="de-AT" sz="2400" dirty="0"/>
              <a:t>Vol.			Volume</a:t>
            </a:r>
          </a:p>
          <a:p>
            <a:pPr marL="800100" lvl="1" indent="-342900">
              <a:spcAft>
                <a:spcPts val="600"/>
              </a:spcAft>
              <a:buFont typeface="+mj-lt"/>
              <a:buAutoNum type="arabicPeriod"/>
            </a:pPr>
            <a:r>
              <a:rPr lang="de-AT" sz="2400" dirty="0" err="1"/>
              <a:t>vols</a:t>
            </a:r>
            <a:r>
              <a:rPr lang="de-AT" sz="2400" dirty="0"/>
              <a:t>.		</a:t>
            </a:r>
            <a:r>
              <a:rPr lang="de-AT" sz="2400" dirty="0" err="1"/>
              <a:t>Volumes</a:t>
            </a:r>
            <a:endParaRPr lang="de-AT" sz="2400" dirty="0"/>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90</a:t>
            </a:fld>
            <a:endParaRPr lang="de-AT"/>
          </a:p>
        </p:txBody>
      </p:sp>
    </p:spTree>
    <p:extLst>
      <p:ext uri="{BB962C8B-B14F-4D97-AF65-F5344CB8AC3E}">
        <p14:creationId xmlns:p14="http://schemas.microsoft.com/office/powerpoint/2010/main" val="2650135932"/>
      </p:ext>
    </p:extLst>
  </p:cSld>
  <p:clrMapOvr>
    <a:overrideClrMapping bg1="lt1" tx1="dk1" bg2="lt2" tx2="dk2" accent1="accent1" accent2="accent2" accent3="accent3" accent4="accent4" accent5="accent5" accent6="accent6" hlink="hlink" folHlink="folHlink"/>
  </p:clrMapOvr>
</p:sld>
</file>

<file path=ppt/slides/slide9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9889" y="764704"/>
            <a:ext cx="6967686" cy="886789"/>
          </a:xfrm>
        </p:spPr>
        <p:txBody>
          <a:bodyPr>
            <a:normAutofit/>
          </a:bodyPr>
          <a:lstStyle/>
          <a:p>
            <a:pPr algn="ctr"/>
            <a:endParaRPr lang="de-AT" sz="4800" b="1" dirty="0">
              <a:solidFill>
                <a:schemeClr val="tx1"/>
              </a:solidFill>
            </a:endParaRPr>
          </a:p>
        </p:txBody>
      </p:sp>
      <p:sp>
        <p:nvSpPr>
          <p:cNvPr id="6" name="Inhaltsplatzhalter 5">
            <a:extLst>
              <a:ext uri="{FF2B5EF4-FFF2-40B4-BE49-F238E27FC236}">
                <a16:creationId xmlns:a16="http://schemas.microsoft.com/office/drawing/2014/main" id="{A8116600-51FA-4191-BCC4-A6A596959D05}"/>
              </a:ext>
            </a:extLst>
          </p:cNvPr>
          <p:cNvSpPr>
            <a:spLocks noGrp="1"/>
          </p:cNvSpPr>
          <p:nvPr>
            <p:ph idx="1"/>
          </p:nvPr>
        </p:nvSpPr>
        <p:spPr>
          <a:xfrm>
            <a:off x="395536" y="1844831"/>
            <a:ext cx="8496944" cy="4871084"/>
          </a:xfrm>
        </p:spPr>
        <p:txBody>
          <a:bodyPr>
            <a:normAutofit/>
          </a:bodyPr>
          <a:lstStyle/>
          <a:p>
            <a:pPr marL="0" indent="0" algn="ctr">
              <a:buNone/>
            </a:pPr>
            <a:endParaRPr lang="de-AT" sz="6000" b="1" dirty="0"/>
          </a:p>
          <a:p>
            <a:pPr marL="0" indent="0" algn="ctr">
              <a:buNone/>
            </a:pPr>
            <a:endParaRPr lang="de-AT" sz="4400" b="1" dirty="0"/>
          </a:p>
          <a:p>
            <a:pPr marL="0" indent="0" algn="ctr">
              <a:buNone/>
            </a:pPr>
            <a:r>
              <a:rPr lang="de-AT" sz="8000" dirty="0"/>
              <a:t>Literaturverzeichnis</a:t>
            </a:r>
            <a:endParaRPr lang="de-AT" sz="7200" dirty="0"/>
          </a:p>
        </p:txBody>
      </p:sp>
      <p:sp>
        <p:nvSpPr>
          <p:cNvPr id="3" name="Fußzeilenplatzhalter 2"/>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91</a:t>
            </a:fld>
            <a:endParaRPr lang="de-AT"/>
          </a:p>
        </p:txBody>
      </p:sp>
    </p:spTree>
    <p:extLst>
      <p:ext uri="{BB962C8B-B14F-4D97-AF65-F5344CB8AC3E}">
        <p14:creationId xmlns:p14="http://schemas.microsoft.com/office/powerpoint/2010/main" val="2436165127"/>
      </p:ext>
    </p:extLst>
  </p:cSld>
  <p:clrMapOvr>
    <a:overrideClrMapping bg1="lt1" tx1="dk1" bg2="lt2" tx2="dk2" accent1="accent1" accent2="accent2" accent3="accent3" accent4="accent4" accent5="accent5" accent6="accent6" hlink="hlink" folHlink="folHlink"/>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r>
              <a:rPr lang="de-AT" sz="2000" b="1" dirty="0">
                <a:solidFill>
                  <a:schemeClr val="tx1"/>
                </a:solidFill>
              </a:rPr>
              <a:t>(Harvard Methode)</a:t>
            </a:r>
          </a:p>
        </p:txBody>
      </p:sp>
      <p:sp>
        <p:nvSpPr>
          <p:cNvPr id="6" name="Inhaltsplatzhalter 5">
            <a:extLst>
              <a:ext uri="{FF2B5EF4-FFF2-40B4-BE49-F238E27FC236}">
                <a16:creationId xmlns:a16="http://schemas.microsoft.com/office/drawing/2014/main" id="{D2B7D146-D76D-4712-A25B-A033BB3C0537}"/>
              </a:ext>
            </a:extLst>
          </p:cNvPr>
          <p:cNvSpPr>
            <a:spLocks noGrp="1"/>
          </p:cNvSpPr>
          <p:nvPr>
            <p:ph idx="1"/>
          </p:nvPr>
        </p:nvSpPr>
        <p:spPr>
          <a:xfrm>
            <a:off x="616400" y="1844831"/>
            <a:ext cx="7834866" cy="4608505"/>
          </a:xfrm>
        </p:spPr>
        <p:txBody>
          <a:bodyPr>
            <a:normAutofit fontScale="92500" lnSpcReduction="10000"/>
          </a:bodyPr>
          <a:lstStyle/>
          <a:p>
            <a:pPr marL="0" indent="0">
              <a:spcAft>
                <a:spcPts val="1200"/>
              </a:spcAft>
              <a:buNone/>
            </a:pPr>
            <a:r>
              <a:rPr lang="de-AT" sz="2000" b="1" dirty="0"/>
              <a:t>Wichtige Punkte bei der Erstellung des Literaturverzeichnisses:</a:t>
            </a:r>
          </a:p>
          <a:p>
            <a:pPr marL="457200" indent="-457200">
              <a:spcAft>
                <a:spcPts val="1200"/>
              </a:spcAft>
              <a:buFont typeface="+mj-lt"/>
              <a:buAutoNum type="arabicPeriod"/>
            </a:pPr>
            <a:r>
              <a:rPr lang="de-AT" sz="2000" dirty="0"/>
              <a:t>Einheitliche Form</a:t>
            </a:r>
          </a:p>
          <a:p>
            <a:pPr marL="457200" indent="-457200">
              <a:spcAft>
                <a:spcPts val="1200"/>
              </a:spcAft>
              <a:buFont typeface="+mj-lt"/>
              <a:buAutoNum type="arabicPeriod"/>
            </a:pPr>
            <a:r>
              <a:rPr lang="de-AT" sz="2000" dirty="0"/>
              <a:t>Alphabetisch nach Nachnamen (betrifft alle Textsorten)</a:t>
            </a:r>
          </a:p>
          <a:p>
            <a:pPr marL="457200" indent="-457200">
              <a:spcAft>
                <a:spcPts val="1200"/>
              </a:spcAft>
              <a:buFont typeface="+mj-lt"/>
              <a:buAutoNum type="arabicPeriod"/>
            </a:pPr>
            <a:r>
              <a:rPr lang="de-AT" sz="2000" dirty="0"/>
              <a:t>Reihenfolge der AutorInnen darf nicht verändert werden.</a:t>
            </a:r>
          </a:p>
          <a:p>
            <a:pPr marL="457200" indent="-457200">
              <a:spcAft>
                <a:spcPts val="1200"/>
              </a:spcAft>
              <a:buFont typeface="+mj-lt"/>
              <a:buAutoNum type="arabicPeriod"/>
            </a:pPr>
            <a:r>
              <a:rPr lang="de-AT" sz="2000" dirty="0"/>
              <a:t>Mehrere Titel eines Autors chronologisch aufsteigend</a:t>
            </a:r>
          </a:p>
          <a:p>
            <a:pPr marL="457200" indent="-457200">
              <a:spcAft>
                <a:spcPts val="1200"/>
              </a:spcAft>
              <a:buFont typeface="+mj-lt"/>
              <a:buAutoNum type="arabicPeriod"/>
            </a:pPr>
            <a:r>
              <a:rPr lang="de-AT" sz="2000" dirty="0"/>
              <a:t>Mehrere Titel eines Autors in einem Jahr: 2014</a:t>
            </a:r>
            <a:r>
              <a:rPr lang="de-AT" sz="2000" dirty="0">
                <a:solidFill>
                  <a:srgbClr val="FF0000"/>
                </a:solidFill>
              </a:rPr>
              <a:t>a</a:t>
            </a:r>
            <a:r>
              <a:rPr lang="de-AT" sz="2000" dirty="0"/>
              <a:t>, 2014</a:t>
            </a:r>
            <a:r>
              <a:rPr lang="de-AT" sz="2000" dirty="0">
                <a:solidFill>
                  <a:srgbClr val="FF0000"/>
                </a:solidFill>
              </a:rPr>
              <a:t>b</a:t>
            </a:r>
            <a:r>
              <a:rPr lang="de-AT" sz="2000" dirty="0">
                <a:solidFill>
                  <a:srgbClr val="424242"/>
                </a:solidFill>
              </a:rPr>
              <a:t>, …</a:t>
            </a:r>
          </a:p>
          <a:p>
            <a:pPr marL="457200" indent="-457200">
              <a:spcAft>
                <a:spcPts val="1200"/>
              </a:spcAft>
              <a:buFont typeface="+mj-lt"/>
              <a:buAutoNum type="arabicPeriod"/>
            </a:pPr>
            <a:r>
              <a:rPr lang="de-AT" sz="2000" dirty="0"/>
              <a:t>Vornamen werden abgekürzt (Initiale)</a:t>
            </a:r>
          </a:p>
          <a:p>
            <a:pPr marL="457200" indent="-457200">
              <a:spcAft>
                <a:spcPts val="1200"/>
              </a:spcAft>
              <a:buFont typeface="+mj-lt"/>
              <a:buAutoNum type="arabicPeriod"/>
            </a:pPr>
            <a:r>
              <a:rPr lang="de-AT" sz="2000" dirty="0"/>
              <a:t>Alle Autoren und Autorinnen angeben (wenn&gt; 12 dann ist abkürzen erlaubt, die </a:t>
            </a:r>
            <a:r>
              <a:rPr lang="de-AT" sz="2000" dirty="0">
                <a:solidFill>
                  <a:srgbClr val="FF0000"/>
                </a:solidFill>
              </a:rPr>
              <a:t>ersten 7 Namen angeben + et al.</a:t>
            </a:r>
            <a:r>
              <a:rPr lang="de-AT" sz="2000" dirty="0">
                <a:solidFill>
                  <a:srgbClr val="424242"/>
                </a:solidFill>
              </a:rPr>
              <a:t>)</a:t>
            </a:r>
          </a:p>
          <a:p>
            <a:pPr marL="457200" indent="-457200">
              <a:spcAft>
                <a:spcPts val="1200"/>
              </a:spcAft>
              <a:buFont typeface="+mj-lt"/>
              <a:buAutoNum type="arabicPeriod"/>
            </a:pPr>
            <a:r>
              <a:rPr lang="de-AT" sz="2000" dirty="0"/>
              <a:t>Zweite Zeile wird um einen Tabstopp eingerückt</a:t>
            </a:r>
          </a:p>
          <a:p>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92</a:t>
            </a:fld>
            <a:endParaRPr lang="de-AT"/>
          </a:p>
        </p:txBody>
      </p:sp>
    </p:spTree>
    <p:extLst>
      <p:ext uri="{BB962C8B-B14F-4D97-AF65-F5344CB8AC3E}">
        <p14:creationId xmlns:p14="http://schemas.microsoft.com/office/powerpoint/2010/main" val="115480840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r>
              <a:rPr lang="de-AT" sz="2400" b="1" dirty="0">
                <a:solidFill>
                  <a:schemeClr val="tx1"/>
                </a:solidFill>
              </a:rPr>
              <a:t>Bibliographische Angaben</a:t>
            </a:r>
          </a:p>
        </p:txBody>
      </p:sp>
      <p:sp>
        <p:nvSpPr>
          <p:cNvPr id="6" name="Inhaltsplatzhalter 5">
            <a:extLst>
              <a:ext uri="{FF2B5EF4-FFF2-40B4-BE49-F238E27FC236}">
                <a16:creationId xmlns:a16="http://schemas.microsoft.com/office/drawing/2014/main" id="{3B60ED29-AE68-454F-BFF7-2477565900CE}"/>
              </a:ext>
            </a:extLst>
          </p:cNvPr>
          <p:cNvSpPr>
            <a:spLocks noGrp="1"/>
          </p:cNvSpPr>
          <p:nvPr>
            <p:ph idx="1"/>
          </p:nvPr>
        </p:nvSpPr>
        <p:spPr>
          <a:xfrm>
            <a:off x="616400" y="1844832"/>
            <a:ext cx="7834866" cy="4680512"/>
          </a:xfrm>
        </p:spPr>
        <p:txBody>
          <a:bodyPr>
            <a:normAutofit fontScale="85000" lnSpcReduction="20000"/>
          </a:bodyPr>
          <a:lstStyle/>
          <a:p>
            <a:pPr marL="0" indent="0">
              <a:spcAft>
                <a:spcPts val="1200"/>
              </a:spcAft>
              <a:buNone/>
            </a:pPr>
            <a:r>
              <a:rPr lang="de-AT" sz="3200" dirty="0"/>
              <a:t>Die bibliographische Angabe im Literaturverzeichnis muss folgende Komponenten enthalten:</a:t>
            </a:r>
          </a:p>
          <a:p>
            <a:pPr marL="342900" indent="-342900">
              <a:spcAft>
                <a:spcPts val="1200"/>
              </a:spcAft>
            </a:pPr>
            <a:r>
              <a:rPr lang="de-AT" sz="2800" dirty="0"/>
              <a:t>Nachname, Vorname (Verfasser/in und/oder Herausgeber/in)</a:t>
            </a:r>
          </a:p>
          <a:p>
            <a:pPr marL="342900" indent="-342900">
              <a:spcAft>
                <a:spcPts val="1200"/>
              </a:spcAft>
            </a:pPr>
            <a:r>
              <a:rPr lang="de-AT" sz="2800" dirty="0">
                <a:solidFill>
                  <a:srgbClr val="00B050"/>
                </a:solidFill>
              </a:rPr>
              <a:t>Erscheinungsjahr</a:t>
            </a:r>
          </a:p>
          <a:p>
            <a:pPr marL="342900" indent="-342900">
              <a:spcAft>
                <a:spcPts val="1200"/>
              </a:spcAft>
            </a:pPr>
            <a:r>
              <a:rPr lang="de-AT" sz="2800" dirty="0">
                <a:solidFill>
                  <a:srgbClr val="00B0F0"/>
                </a:solidFill>
              </a:rPr>
              <a:t>Titel und ggf. Untertitel </a:t>
            </a:r>
          </a:p>
          <a:p>
            <a:pPr marL="342900" indent="-342900">
              <a:spcAft>
                <a:spcPts val="1200"/>
              </a:spcAft>
            </a:pPr>
            <a:r>
              <a:rPr lang="de-AT" sz="2800" dirty="0">
                <a:solidFill>
                  <a:srgbClr val="FF0000"/>
                </a:solidFill>
              </a:rPr>
              <a:t>Erscheinungsort</a:t>
            </a:r>
          </a:p>
          <a:p>
            <a:pPr marL="342900" indent="-342900">
              <a:spcAft>
                <a:spcPts val="1200"/>
              </a:spcAft>
            </a:pPr>
            <a:r>
              <a:rPr lang="de-AT" sz="2800" dirty="0">
                <a:solidFill>
                  <a:srgbClr val="424242"/>
                </a:solidFill>
              </a:rPr>
              <a:t>Verlag (aber ohne den Zusatz [Verlag])</a:t>
            </a:r>
          </a:p>
          <a:p>
            <a:pPr marL="0" indent="0">
              <a:buNone/>
            </a:pPr>
            <a:r>
              <a:rPr lang="de-AT" sz="2400" b="1" dirty="0"/>
              <a:t>Beispiel:</a:t>
            </a:r>
            <a:br>
              <a:rPr lang="de-AT" sz="2400" b="1" dirty="0"/>
            </a:br>
            <a:r>
              <a:rPr lang="de-AT" sz="2400" dirty="0"/>
              <a:t>Karmasin, M. &amp; </a:t>
            </a:r>
            <a:r>
              <a:rPr lang="de-AT" sz="2400" dirty="0" err="1"/>
              <a:t>Ribing</a:t>
            </a:r>
            <a:r>
              <a:rPr lang="de-AT" sz="2400" dirty="0"/>
              <a:t>, R. </a:t>
            </a:r>
            <a:r>
              <a:rPr lang="de-AT" sz="2400" dirty="0">
                <a:solidFill>
                  <a:srgbClr val="00B050"/>
                </a:solidFill>
              </a:rPr>
              <a:t>(2012).</a:t>
            </a:r>
            <a:r>
              <a:rPr lang="de-AT" sz="2400" dirty="0">
                <a:solidFill>
                  <a:srgbClr val="FF0000"/>
                </a:solidFill>
              </a:rPr>
              <a:t> </a:t>
            </a:r>
            <a:r>
              <a:rPr lang="de-AT" sz="2400" dirty="0">
                <a:solidFill>
                  <a:srgbClr val="00B0F0"/>
                </a:solidFill>
              </a:rPr>
              <a:t>Die Gestaltung wissenschaftlicher 	Arbeiten. Ein Leitfaden für Seminararbeiten, Bachelor-, Master- 	und Magisterarbeiten sowie Dissertationen.</a:t>
            </a:r>
            <a:r>
              <a:rPr lang="de-AT" sz="2400" dirty="0">
                <a:solidFill>
                  <a:srgbClr val="FF0000"/>
                </a:solidFill>
              </a:rPr>
              <a:t> Wien: </a:t>
            </a:r>
            <a:r>
              <a:rPr lang="de-AT" sz="2400" dirty="0"/>
              <a:t>Facultas.</a:t>
            </a:r>
          </a:p>
          <a:p>
            <a:pPr marL="0" indent="0">
              <a:buNone/>
            </a:pPr>
            <a:endParaRPr lang="de-AT" dirty="0"/>
          </a:p>
        </p:txBody>
      </p:sp>
      <p:sp>
        <p:nvSpPr>
          <p:cNvPr id="2" name="Fußzeilenplatzhalter 1"/>
          <p:cNvSpPr>
            <a:spLocks noGrp="1"/>
          </p:cNvSpPr>
          <p:nvPr>
            <p:ph type="ftr" sz="quarter" idx="11"/>
          </p:nvPr>
        </p:nvSpPr>
        <p:spPr/>
        <p:txBody>
          <a:bodyPr/>
          <a:lstStyle/>
          <a:p>
            <a:endParaRPr lang="de-AT" dirty="0">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93</a:t>
            </a:fld>
            <a:endParaRPr lang="de-AT"/>
          </a:p>
        </p:txBody>
      </p:sp>
    </p:spTree>
    <p:extLst>
      <p:ext uri="{BB962C8B-B14F-4D97-AF65-F5344CB8AC3E}">
        <p14:creationId xmlns:p14="http://schemas.microsoft.com/office/powerpoint/2010/main" val="143217943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r>
              <a:rPr lang="de-AT" sz="2400" b="1" dirty="0">
                <a:solidFill>
                  <a:schemeClr val="tx1"/>
                </a:solidFill>
              </a:rPr>
              <a:t>Monographien</a:t>
            </a:r>
          </a:p>
        </p:txBody>
      </p:sp>
      <p:sp>
        <p:nvSpPr>
          <p:cNvPr id="6" name="Inhaltsplatzhalter 5">
            <a:extLst>
              <a:ext uri="{FF2B5EF4-FFF2-40B4-BE49-F238E27FC236}">
                <a16:creationId xmlns:a16="http://schemas.microsoft.com/office/drawing/2014/main" id="{B28B31BE-5306-4337-9A38-DDF170FD3D7C}"/>
              </a:ext>
            </a:extLst>
          </p:cNvPr>
          <p:cNvSpPr>
            <a:spLocks noGrp="1"/>
          </p:cNvSpPr>
          <p:nvPr>
            <p:ph idx="1"/>
          </p:nvPr>
        </p:nvSpPr>
        <p:spPr/>
        <p:txBody>
          <a:bodyPr/>
          <a:lstStyle/>
          <a:p>
            <a:pPr marL="0" indent="0">
              <a:spcAft>
                <a:spcPts val="1200"/>
              </a:spcAft>
              <a:buNone/>
            </a:pPr>
            <a:r>
              <a:rPr lang="de-AT" sz="2400" dirty="0"/>
              <a:t>Bei Monographien handelt es sich um selbstständige Veröffentlichungen von einem oder mehrerer Autoren und Autorinnen.</a:t>
            </a:r>
          </a:p>
          <a:p>
            <a:pPr>
              <a:spcAft>
                <a:spcPts val="1200"/>
              </a:spcAft>
            </a:pPr>
            <a:r>
              <a:rPr lang="de-AT" sz="2000" dirty="0"/>
              <a:t>Franck, N. (2007). Handbuch wissenschaftliches Arbeiten. 	Frankfurt: 	Fischer.</a:t>
            </a:r>
            <a:br>
              <a:rPr lang="de-AT" sz="2000" dirty="0"/>
            </a:br>
            <a:endParaRPr lang="de-AT" sz="2000" dirty="0"/>
          </a:p>
          <a:p>
            <a:pPr>
              <a:spcAft>
                <a:spcPts val="1200"/>
              </a:spcAft>
            </a:pPr>
            <a:r>
              <a:rPr lang="de-AT" sz="2000" dirty="0" err="1"/>
              <a:t>Stary</a:t>
            </a:r>
            <a:r>
              <a:rPr lang="de-AT" sz="2000" dirty="0"/>
              <a:t>, J. &amp; Kretschmer, H. (2007). Umgang mit wissenschaftlicher 	Literatur. Eine Arbeitshilfe für das sozial- und 	geisteswissenschaftliche Studium. Berlin: </a:t>
            </a:r>
            <a:r>
              <a:rPr lang="de-AT" sz="2000" dirty="0" err="1"/>
              <a:t>Cornelson</a:t>
            </a:r>
            <a:r>
              <a:rPr lang="de-AT" sz="2000" dirty="0"/>
              <a:t> Scriptor.</a:t>
            </a:r>
            <a:br>
              <a:rPr lang="de-AT" sz="2000" dirty="0"/>
            </a:br>
            <a:endParaRPr lang="de-AT" sz="2000" dirty="0"/>
          </a:p>
          <a:p>
            <a:pPr>
              <a:spcAft>
                <a:spcPts val="1200"/>
              </a:spcAft>
            </a:pPr>
            <a:r>
              <a:rPr lang="de-AT" sz="2000" dirty="0"/>
              <a:t>Wenn es mehr als 7 AutorInnen gibt, dann müssen nur die ersten 7 Namen angeführt werden mit dem Zusatz (et al.).</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94</a:t>
            </a:fld>
            <a:endParaRPr lang="de-AT"/>
          </a:p>
        </p:txBody>
      </p:sp>
      <p:sp>
        <p:nvSpPr>
          <p:cNvPr id="10" name="Textfeld 9"/>
          <p:cNvSpPr txBox="1"/>
          <p:nvPr/>
        </p:nvSpPr>
        <p:spPr>
          <a:xfrm>
            <a:off x="4965949" y="5085184"/>
            <a:ext cx="3597912" cy="400110"/>
          </a:xfrm>
          <a:prstGeom prst="rect">
            <a:avLst/>
          </a:prstGeom>
          <a:solidFill>
            <a:srgbClr val="FF0000"/>
          </a:solidFill>
        </p:spPr>
        <p:txBody>
          <a:bodyPr wrap="square" rtlCol="0">
            <a:spAutoFit/>
          </a:bodyPr>
          <a:lstStyle/>
          <a:p>
            <a:r>
              <a:rPr lang="de-AT" sz="2000" dirty="0"/>
              <a:t>bis zu drei Autoren/ Autorinnen</a:t>
            </a:r>
          </a:p>
        </p:txBody>
      </p:sp>
      <p:sp>
        <p:nvSpPr>
          <p:cNvPr id="11" name="Textfeld 10"/>
          <p:cNvSpPr txBox="1"/>
          <p:nvPr/>
        </p:nvSpPr>
        <p:spPr>
          <a:xfrm>
            <a:off x="5790240" y="3403757"/>
            <a:ext cx="2886216" cy="400110"/>
          </a:xfrm>
          <a:prstGeom prst="rect">
            <a:avLst/>
          </a:prstGeom>
          <a:solidFill>
            <a:srgbClr val="FF0000"/>
          </a:solidFill>
        </p:spPr>
        <p:txBody>
          <a:bodyPr wrap="square" rtlCol="0">
            <a:spAutoFit/>
          </a:bodyPr>
          <a:lstStyle/>
          <a:p>
            <a:r>
              <a:rPr lang="de-AT" sz="2000" dirty="0"/>
              <a:t>ein Autoren/ Autorinnen</a:t>
            </a:r>
          </a:p>
        </p:txBody>
      </p:sp>
    </p:spTree>
    <p:extLst>
      <p:ext uri="{BB962C8B-B14F-4D97-AF65-F5344CB8AC3E}">
        <p14:creationId xmlns:p14="http://schemas.microsoft.com/office/powerpoint/2010/main" val="407045505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r>
              <a:rPr lang="de-AT" sz="2400" b="1" dirty="0">
                <a:solidFill>
                  <a:schemeClr val="tx1"/>
                </a:solidFill>
              </a:rPr>
              <a:t>Sammelbände/ Sammelwerke</a:t>
            </a:r>
          </a:p>
        </p:txBody>
      </p:sp>
      <p:sp>
        <p:nvSpPr>
          <p:cNvPr id="5" name="Inhaltsplatzhalter 4">
            <a:extLst>
              <a:ext uri="{FF2B5EF4-FFF2-40B4-BE49-F238E27FC236}">
                <a16:creationId xmlns:a16="http://schemas.microsoft.com/office/drawing/2014/main" id="{90C28664-CF9B-4FD8-83DA-F2791A2C6D31}"/>
              </a:ext>
            </a:extLst>
          </p:cNvPr>
          <p:cNvSpPr>
            <a:spLocks noGrp="1"/>
          </p:cNvSpPr>
          <p:nvPr>
            <p:ph idx="1"/>
          </p:nvPr>
        </p:nvSpPr>
        <p:spPr/>
        <p:txBody>
          <a:bodyPr/>
          <a:lstStyle/>
          <a:p>
            <a:pPr marL="0" indent="0">
              <a:spcAft>
                <a:spcPts val="1200"/>
              </a:spcAft>
              <a:buNone/>
            </a:pPr>
            <a:r>
              <a:rPr lang="de-AT" sz="2400" dirty="0"/>
              <a:t>„In Sammelbänden werden Beiträge verschiedener Autoren und Autorinnen gesammelt und von einem oder mehrerer Herausgeber oder einer Institution herausgegeben.“</a:t>
            </a:r>
            <a:r>
              <a:rPr lang="de-AT" sz="2400" baseline="30000" dirty="0"/>
              <a:t>23</a:t>
            </a:r>
            <a:endParaRPr lang="de-AT" sz="2400" dirty="0"/>
          </a:p>
          <a:p>
            <a:pPr>
              <a:spcAft>
                <a:spcPts val="1200"/>
              </a:spcAft>
            </a:pPr>
            <a:r>
              <a:rPr lang="de-AT" sz="2400" dirty="0"/>
              <a:t>Franck, N. &amp; </a:t>
            </a:r>
            <a:r>
              <a:rPr lang="de-AT" sz="2400" dirty="0" err="1"/>
              <a:t>Stary</a:t>
            </a:r>
            <a:r>
              <a:rPr lang="de-AT" sz="2400" dirty="0"/>
              <a:t>, J. (</a:t>
            </a:r>
            <a:r>
              <a:rPr lang="de-AT" sz="2400" dirty="0" err="1"/>
              <a:t>Hg</a:t>
            </a:r>
            <a:r>
              <a:rPr lang="de-AT" sz="2400" dirty="0"/>
              <a:t>.) (2011). Die Technik 	wissenschaftlichen Arbeitens. Eine praktische 	Anleitung. Paderborn: Schöningh.</a:t>
            </a:r>
          </a:p>
          <a:p>
            <a:pPr>
              <a:spcAft>
                <a:spcPts val="1200"/>
              </a:spcAft>
            </a:pPr>
            <a:r>
              <a:rPr lang="de-AT" sz="2400" dirty="0" err="1"/>
              <a:t>Cramme</a:t>
            </a:r>
            <a:r>
              <a:rPr lang="de-AT" sz="2400" dirty="0"/>
              <a:t>, S. &amp; </a:t>
            </a:r>
            <a:r>
              <a:rPr lang="de-AT" sz="2400" dirty="0" err="1"/>
              <a:t>Ritzi</a:t>
            </a:r>
            <a:r>
              <a:rPr lang="de-AT" sz="2400" dirty="0"/>
              <a:t>, C. (2011). Literatur ermitteln. In: Franck, N. 	&amp; </a:t>
            </a:r>
            <a:r>
              <a:rPr lang="de-AT" sz="2400" dirty="0" err="1"/>
              <a:t>Stary</a:t>
            </a:r>
            <a:r>
              <a:rPr lang="de-AT" sz="2400" dirty="0"/>
              <a:t>, J. (</a:t>
            </a:r>
            <a:r>
              <a:rPr lang="de-AT" sz="2400" dirty="0" err="1"/>
              <a:t>Hg</a:t>
            </a:r>
            <a:r>
              <a:rPr lang="de-AT" sz="2400" dirty="0"/>
              <a:t>.). Die Technik wissenschaftlichen 	Arbeitens. Eine praktische Anleitung (33-70). 	Paderborn: Schöningh.</a:t>
            </a:r>
            <a:endParaRPr lang="de-AT" sz="2400" baseline="30000" dirty="0"/>
          </a:p>
          <a:p>
            <a:pPr marL="0" indent="0">
              <a:buNone/>
            </a:pPr>
            <a:endParaRPr lang="de-AT" dirty="0"/>
          </a:p>
        </p:txBody>
      </p:sp>
      <p:sp>
        <p:nvSpPr>
          <p:cNvPr id="6" name="Fußzeilenplatzhalter 5"/>
          <p:cNvSpPr>
            <a:spLocks noGrp="1"/>
          </p:cNvSpPr>
          <p:nvPr>
            <p:ph type="ftr" sz="quarter" idx="11"/>
          </p:nvPr>
        </p:nvSpPr>
        <p:spPr/>
        <p:txBody>
          <a:bodyPr/>
          <a:lstStyle/>
          <a:p>
            <a:r>
              <a:rPr lang="de-AT" dirty="0"/>
              <a:t>23	</a:t>
            </a:r>
            <a:r>
              <a:rPr lang="de-AT" dirty="0" err="1"/>
              <a:t>Unteregger</a:t>
            </a:r>
            <a:r>
              <a:rPr lang="de-AT" dirty="0"/>
              <a:t> 2013, </a:t>
            </a:r>
            <a:r>
              <a:rPr lang="de-AT" dirty="0" err="1"/>
              <a:t>o.S</a:t>
            </a:r>
            <a:r>
              <a:rPr lang="de-AT" dirty="0"/>
              <a:t>.</a:t>
            </a:r>
          </a:p>
        </p:txBody>
      </p:sp>
      <p:sp>
        <p:nvSpPr>
          <p:cNvPr id="11" name="Foliennummernplatzhalter 10"/>
          <p:cNvSpPr>
            <a:spLocks noGrp="1"/>
          </p:cNvSpPr>
          <p:nvPr>
            <p:ph type="sldNum" sz="quarter" idx="12"/>
          </p:nvPr>
        </p:nvSpPr>
        <p:spPr/>
        <p:txBody>
          <a:bodyPr/>
          <a:lstStyle/>
          <a:p>
            <a:fld id="{01B12179-A94A-410D-B3FE-924BB8A7759E}" type="slidenum">
              <a:rPr lang="de-AT" smtClean="0"/>
              <a:pPr/>
              <a:t>95</a:t>
            </a:fld>
            <a:endParaRPr lang="de-AT"/>
          </a:p>
        </p:txBody>
      </p:sp>
      <p:sp>
        <p:nvSpPr>
          <p:cNvPr id="2" name="Textfeld 1"/>
          <p:cNvSpPr txBox="1"/>
          <p:nvPr/>
        </p:nvSpPr>
        <p:spPr>
          <a:xfrm>
            <a:off x="6669671" y="3793183"/>
            <a:ext cx="2088232" cy="523220"/>
          </a:xfrm>
          <a:prstGeom prst="rect">
            <a:avLst/>
          </a:prstGeom>
          <a:solidFill>
            <a:srgbClr val="FF0000"/>
          </a:solidFill>
        </p:spPr>
        <p:txBody>
          <a:bodyPr wrap="square" rtlCol="0">
            <a:spAutoFit/>
          </a:bodyPr>
          <a:lstStyle/>
          <a:p>
            <a:pPr algn="ctr"/>
            <a:r>
              <a:rPr lang="de-AT" sz="2800" dirty="0"/>
              <a:t>Gesamtwerk</a:t>
            </a:r>
          </a:p>
        </p:txBody>
      </p:sp>
      <p:sp>
        <p:nvSpPr>
          <p:cNvPr id="10" name="Textfeld 9"/>
          <p:cNvSpPr txBox="1"/>
          <p:nvPr/>
        </p:nvSpPr>
        <p:spPr>
          <a:xfrm>
            <a:off x="4656984" y="5862463"/>
            <a:ext cx="4025374" cy="461665"/>
          </a:xfrm>
          <a:prstGeom prst="rect">
            <a:avLst/>
          </a:prstGeom>
          <a:solidFill>
            <a:srgbClr val="FF0000"/>
          </a:solidFill>
        </p:spPr>
        <p:txBody>
          <a:bodyPr wrap="square" rtlCol="0">
            <a:spAutoFit/>
          </a:bodyPr>
          <a:lstStyle/>
          <a:p>
            <a:pPr algn="ctr"/>
            <a:r>
              <a:rPr lang="de-AT" sz="2400" dirty="0"/>
              <a:t>ein Beitrag aus Sammelband</a:t>
            </a:r>
          </a:p>
        </p:txBody>
      </p:sp>
      <p:cxnSp>
        <p:nvCxnSpPr>
          <p:cNvPr id="12" name="Gerade Verbindung mit Pfeil 11"/>
          <p:cNvCxnSpPr>
            <a:cxnSpLocks/>
          </p:cNvCxnSpPr>
          <p:nvPr/>
        </p:nvCxnSpPr>
        <p:spPr>
          <a:xfrm flipH="1" flipV="1">
            <a:off x="5868144" y="3894008"/>
            <a:ext cx="737443" cy="216458"/>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a:cxnSpLocks/>
          </p:cNvCxnSpPr>
          <p:nvPr/>
        </p:nvCxnSpPr>
        <p:spPr>
          <a:xfrm flipV="1">
            <a:off x="6290753" y="5399464"/>
            <a:ext cx="0" cy="365538"/>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260606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r>
              <a:rPr lang="de-AT" sz="2400" b="1" dirty="0">
                <a:solidFill>
                  <a:schemeClr val="tx1"/>
                </a:solidFill>
              </a:rPr>
              <a:t>Auflagen</a:t>
            </a:r>
          </a:p>
        </p:txBody>
      </p:sp>
      <p:sp>
        <p:nvSpPr>
          <p:cNvPr id="5" name="Inhaltsplatzhalter 4">
            <a:extLst>
              <a:ext uri="{FF2B5EF4-FFF2-40B4-BE49-F238E27FC236}">
                <a16:creationId xmlns:a16="http://schemas.microsoft.com/office/drawing/2014/main" id="{90C28664-CF9B-4FD8-83DA-F2791A2C6D31}"/>
              </a:ext>
            </a:extLst>
          </p:cNvPr>
          <p:cNvSpPr>
            <a:spLocks noGrp="1"/>
          </p:cNvSpPr>
          <p:nvPr>
            <p:ph idx="1"/>
          </p:nvPr>
        </p:nvSpPr>
        <p:spPr/>
        <p:txBody>
          <a:bodyPr/>
          <a:lstStyle/>
          <a:p>
            <a:pPr marL="0" indent="0">
              <a:spcAft>
                <a:spcPts val="1200"/>
              </a:spcAft>
              <a:buNone/>
            </a:pPr>
            <a:endParaRPr lang="de-AT" sz="2400" dirty="0"/>
          </a:p>
          <a:p>
            <a:pPr marL="0" indent="0">
              <a:spcAft>
                <a:spcPts val="1200"/>
              </a:spcAft>
              <a:buNone/>
            </a:pPr>
            <a:r>
              <a:rPr lang="de-AT" sz="2400" dirty="0"/>
              <a:t>Wenn in einem Buch eine Auflage erwähnt ist, muss diese angegeben werden, da sich im Rahmen dieser der Inhalt verändern kann.</a:t>
            </a:r>
          </a:p>
          <a:p>
            <a:pPr marL="0" indent="0">
              <a:spcAft>
                <a:spcPts val="1200"/>
              </a:spcAft>
              <a:buNone/>
            </a:pPr>
            <a:endParaRPr lang="de-AT" sz="2400" dirty="0"/>
          </a:p>
          <a:p>
            <a:pPr marL="0" indent="0">
              <a:spcAft>
                <a:spcPts val="1200"/>
              </a:spcAft>
              <a:buNone/>
            </a:pPr>
            <a:r>
              <a:rPr lang="de-AT" sz="2400" dirty="0" err="1"/>
              <a:t>Pirc</a:t>
            </a:r>
            <a:r>
              <a:rPr lang="de-AT" sz="2400" dirty="0"/>
              <a:t>, H. (2002). </a:t>
            </a:r>
            <a:r>
              <a:rPr lang="de-AT" sz="2400" dirty="0" err="1"/>
              <a:t>Wildobst</a:t>
            </a:r>
            <a:r>
              <a:rPr lang="de-AT" sz="2400" dirty="0"/>
              <a:t> im eigenen Garten. Apfelbeere, 	Schlehdorn, </a:t>
            </a:r>
            <a:r>
              <a:rPr lang="de-AT" sz="2400" dirty="0" err="1"/>
              <a:t>Kornellkirsche</a:t>
            </a:r>
            <a:r>
              <a:rPr lang="de-AT" sz="2400" dirty="0"/>
              <a:t> &amp; Co </a:t>
            </a:r>
            <a:r>
              <a:rPr lang="de-AT" sz="2400" dirty="0">
                <a:solidFill>
                  <a:srgbClr val="FF0000"/>
                </a:solidFill>
              </a:rPr>
              <a:t>(2. Aufl.). </a:t>
            </a:r>
            <a:r>
              <a:rPr lang="de-AT" sz="2400" dirty="0"/>
              <a:t>Graz: Stocker</a:t>
            </a:r>
          </a:p>
          <a:p>
            <a:pPr>
              <a:spcAft>
                <a:spcPts val="1200"/>
              </a:spcAft>
            </a:pPr>
            <a:endParaRPr lang="de-AT" dirty="0"/>
          </a:p>
        </p:txBody>
      </p:sp>
      <p:sp>
        <p:nvSpPr>
          <p:cNvPr id="6" name="Fußzeilenplatzhalter 5"/>
          <p:cNvSpPr>
            <a:spLocks noGrp="1"/>
          </p:cNvSpPr>
          <p:nvPr>
            <p:ph type="ftr" sz="quarter" idx="11"/>
          </p:nvPr>
        </p:nvSpPr>
        <p:spPr/>
        <p:txBody>
          <a:bodyPr/>
          <a:lstStyle/>
          <a:p>
            <a:endParaRPr lang="de-AT" dirty="0"/>
          </a:p>
        </p:txBody>
      </p:sp>
      <p:sp>
        <p:nvSpPr>
          <p:cNvPr id="11" name="Foliennummernplatzhalter 10"/>
          <p:cNvSpPr>
            <a:spLocks noGrp="1"/>
          </p:cNvSpPr>
          <p:nvPr>
            <p:ph type="sldNum" sz="quarter" idx="12"/>
          </p:nvPr>
        </p:nvSpPr>
        <p:spPr/>
        <p:txBody>
          <a:bodyPr/>
          <a:lstStyle/>
          <a:p>
            <a:fld id="{01B12179-A94A-410D-B3FE-924BB8A7759E}" type="slidenum">
              <a:rPr lang="de-AT" smtClean="0"/>
              <a:pPr/>
              <a:t>96</a:t>
            </a:fld>
            <a:endParaRPr lang="de-AT"/>
          </a:p>
        </p:txBody>
      </p:sp>
    </p:spTree>
    <p:extLst>
      <p:ext uri="{BB962C8B-B14F-4D97-AF65-F5344CB8AC3E}">
        <p14:creationId xmlns:p14="http://schemas.microsoft.com/office/powerpoint/2010/main" val="273211975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r>
              <a:rPr lang="de-AT" sz="2400" b="1" dirty="0">
                <a:solidFill>
                  <a:schemeClr val="tx1"/>
                </a:solidFill>
              </a:rPr>
              <a:t>Beiträge aus Fachzeitschriften</a:t>
            </a:r>
          </a:p>
        </p:txBody>
      </p:sp>
      <p:sp>
        <p:nvSpPr>
          <p:cNvPr id="5" name="Inhaltsplatzhalter 4">
            <a:extLst>
              <a:ext uri="{FF2B5EF4-FFF2-40B4-BE49-F238E27FC236}">
                <a16:creationId xmlns:a16="http://schemas.microsoft.com/office/drawing/2014/main" id="{F2F4904C-BDED-41A5-921A-0F17E929EB5E}"/>
              </a:ext>
            </a:extLst>
          </p:cNvPr>
          <p:cNvSpPr>
            <a:spLocks noGrp="1"/>
          </p:cNvSpPr>
          <p:nvPr>
            <p:ph idx="1"/>
          </p:nvPr>
        </p:nvSpPr>
        <p:spPr>
          <a:xfrm>
            <a:off x="616400" y="1844831"/>
            <a:ext cx="8062012" cy="4871084"/>
          </a:xfrm>
        </p:spPr>
        <p:txBody>
          <a:bodyPr/>
          <a:lstStyle/>
          <a:p>
            <a:pPr marL="0" indent="0">
              <a:buNone/>
            </a:pPr>
            <a:r>
              <a:rPr lang="de-AT" sz="2800" dirty="0"/>
              <a:t>„Bei Fachzeitschriften wird zuerst der Beitrag genannt, dann folgen Fachzeitschrift, Jahrgang, Heftnummer und Seitenangabe.“</a:t>
            </a:r>
            <a:r>
              <a:rPr lang="de-AT" sz="2800" baseline="30000" dirty="0"/>
              <a:t>24</a:t>
            </a:r>
            <a:endParaRPr lang="de-AT" sz="2800" dirty="0"/>
          </a:p>
          <a:p>
            <a:endParaRPr lang="de-AT" sz="2400" dirty="0"/>
          </a:p>
          <a:p>
            <a:r>
              <a:rPr lang="de-AT" sz="2400" dirty="0"/>
              <a:t>Haak, C. &amp; </a:t>
            </a:r>
            <a:r>
              <a:rPr lang="de-AT" sz="2400" dirty="0" err="1"/>
              <a:t>Rasner</a:t>
            </a:r>
            <a:r>
              <a:rPr lang="de-AT" sz="2400" dirty="0"/>
              <a:t>, A. (2009). Search (f)</a:t>
            </a:r>
            <a:r>
              <a:rPr lang="de-AT" sz="2400" dirty="0" err="1"/>
              <a:t>or</a:t>
            </a:r>
            <a:r>
              <a:rPr lang="de-AT" sz="2400" dirty="0"/>
              <a:t> Work. Der Übergang 	vom Studium in den Beruf. In: Kölner Zeitschrift für 	Soziologie und Sozialpsychologie, 61(2), 235-258.</a:t>
            </a:r>
          </a:p>
          <a:p>
            <a:pPr marL="0" indent="0">
              <a:buNone/>
            </a:pPr>
            <a:endParaRPr lang="de-AT" dirty="0"/>
          </a:p>
        </p:txBody>
      </p:sp>
      <p:sp>
        <p:nvSpPr>
          <p:cNvPr id="6" name="Fußzeilenplatzhalter 5"/>
          <p:cNvSpPr>
            <a:spLocks noGrp="1"/>
          </p:cNvSpPr>
          <p:nvPr>
            <p:ph type="ftr" sz="quarter" idx="11"/>
          </p:nvPr>
        </p:nvSpPr>
        <p:spPr/>
        <p:txBody>
          <a:bodyPr/>
          <a:lstStyle/>
          <a:p>
            <a:pPr algn="l"/>
            <a:r>
              <a:rPr lang="de-AT" dirty="0"/>
              <a:t>24	</a:t>
            </a:r>
            <a:r>
              <a:rPr lang="de-AT" dirty="0" err="1"/>
              <a:t>Unteregger</a:t>
            </a:r>
            <a:r>
              <a:rPr lang="de-AT" dirty="0"/>
              <a:t> 2013, </a:t>
            </a:r>
            <a:r>
              <a:rPr lang="de-AT" dirty="0" err="1"/>
              <a:t>o.S</a:t>
            </a:r>
            <a:r>
              <a:rPr lang="de-AT" dirty="0"/>
              <a:t>.</a:t>
            </a:r>
          </a:p>
        </p:txBody>
      </p:sp>
      <p:sp>
        <p:nvSpPr>
          <p:cNvPr id="11" name="Foliennummernplatzhalter 10"/>
          <p:cNvSpPr>
            <a:spLocks noGrp="1"/>
          </p:cNvSpPr>
          <p:nvPr>
            <p:ph type="sldNum" sz="quarter" idx="12"/>
          </p:nvPr>
        </p:nvSpPr>
        <p:spPr/>
        <p:txBody>
          <a:bodyPr/>
          <a:lstStyle/>
          <a:p>
            <a:fld id="{01B12179-A94A-410D-B3FE-924BB8A7759E}" type="slidenum">
              <a:rPr lang="de-AT" smtClean="0"/>
              <a:pPr/>
              <a:t>97</a:t>
            </a:fld>
            <a:endParaRPr lang="de-AT"/>
          </a:p>
        </p:txBody>
      </p:sp>
      <p:sp>
        <p:nvSpPr>
          <p:cNvPr id="2" name="Textfeld 1"/>
          <p:cNvSpPr txBox="1"/>
          <p:nvPr/>
        </p:nvSpPr>
        <p:spPr>
          <a:xfrm>
            <a:off x="4789980" y="5733256"/>
            <a:ext cx="3888432" cy="400110"/>
          </a:xfrm>
          <a:prstGeom prst="rect">
            <a:avLst/>
          </a:prstGeom>
          <a:solidFill>
            <a:srgbClr val="FF0000"/>
          </a:solidFill>
        </p:spPr>
        <p:txBody>
          <a:bodyPr wrap="square" rtlCol="0">
            <a:spAutoFit/>
          </a:bodyPr>
          <a:lstStyle/>
          <a:p>
            <a:pPr algn="ctr"/>
            <a:r>
              <a:rPr lang="de-AT" sz="2000" b="1" dirty="0"/>
              <a:t>Seitenangabe ohne Klammer</a:t>
            </a:r>
          </a:p>
        </p:txBody>
      </p:sp>
      <p:cxnSp>
        <p:nvCxnSpPr>
          <p:cNvPr id="9" name="Gerade Verbindung mit Pfeil 8"/>
          <p:cNvCxnSpPr>
            <a:cxnSpLocks/>
          </p:cNvCxnSpPr>
          <p:nvPr/>
        </p:nvCxnSpPr>
        <p:spPr>
          <a:xfrm flipV="1">
            <a:off x="6858997" y="4581128"/>
            <a:ext cx="158737" cy="1152714"/>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a:cxnSpLocks/>
          </p:cNvCxnSpPr>
          <p:nvPr/>
        </p:nvCxnSpPr>
        <p:spPr>
          <a:xfrm flipV="1">
            <a:off x="5084927" y="4509120"/>
            <a:ext cx="500025" cy="251838"/>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a:cxnSpLocks/>
            <a:stCxn id="17" idx="0"/>
          </p:cNvCxnSpPr>
          <p:nvPr/>
        </p:nvCxnSpPr>
        <p:spPr>
          <a:xfrm flipV="1">
            <a:off x="5470831" y="4581128"/>
            <a:ext cx="561530" cy="648072"/>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feld 16"/>
          <p:cNvSpPr txBox="1"/>
          <p:nvPr/>
        </p:nvSpPr>
        <p:spPr>
          <a:xfrm>
            <a:off x="4174687" y="5229200"/>
            <a:ext cx="2592288" cy="400110"/>
          </a:xfrm>
          <a:prstGeom prst="rect">
            <a:avLst/>
          </a:prstGeom>
          <a:solidFill>
            <a:srgbClr val="FF0000"/>
          </a:solidFill>
        </p:spPr>
        <p:txBody>
          <a:bodyPr wrap="square" rtlCol="0">
            <a:spAutoFit/>
          </a:bodyPr>
          <a:lstStyle/>
          <a:p>
            <a:pPr algn="ctr"/>
            <a:r>
              <a:rPr lang="de-AT" sz="2000" b="1" dirty="0"/>
              <a:t>Heftnummer</a:t>
            </a:r>
          </a:p>
        </p:txBody>
      </p:sp>
      <p:sp>
        <p:nvSpPr>
          <p:cNvPr id="18" name="Textfeld 17"/>
          <p:cNvSpPr txBox="1"/>
          <p:nvPr/>
        </p:nvSpPr>
        <p:spPr>
          <a:xfrm>
            <a:off x="2843808" y="4760958"/>
            <a:ext cx="2376264" cy="400110"/>
          </a:xfrm>
          <a:prstGeom prst="rect">
            <a:avLst/>
          </a:prstGeom>
          <a:solidFill>
            <a:srgbClr val="FF0000"/>
          </a:solidFill>
        </p:spPr>
        <p:txBody>
          <a:bodyPr wrap="square" rtlCol="0">
            <a:spAutoFit/>
          </a:bodyPr>
          <a:lstStyle/>
          <a:p>
            <a:pPr algn="ctr"/>
            <a:r>
              <a:rPr lang="de-AT" sz="2000" b="1" dirty="0"/>
              <a:t>Jahrgang</a:t>
            </a:r>
          </a:p>
        </p:txBody>
      </p:sp>
    </p:spTree>
    <p:extLst>
      <p:ext uri="{BB962C8B-B14F-4D97-AF65-F5344CB8AC3E}">
        <p14:creationId xmlns:p14="http://schemas.microsoft.com/office/powerpoint/2010/main" val="127383759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800" b="1" dirty="0">
                <a:solidFill>
                  <a:schemeClr val="tx1"/>
                </a:solidFill>
              </a:rPr>
              <a:t>Literaturverzeichnis: </a:t>
            </a:r>
            <a:br>
              <a:rPr lang="de-AT" sz="2800" b="1" dirty="0">
                <a:solidFill>
                  <a:schemeClr val="tx1"/>
                </a:solidFill>
              </a:rPr>
            </a:br>
            <a:r>
              <a:rPr lang="de-AT" sz="2800" b="1" dirty="0"/>
              <a:t>			</a:t>
            </a:r>
            <a:r>
              <a:rPr lang="de-AT" sz="2400" b="1" dirty="0">
                <a:solidFill>
                  <a:schemeClr val="tx1"/>
                </a:solidFill>
              </a:rPr>
              <a:t>Diplomarbeiten &amp; Dissertationen</a:t>
            </a:r>
          </a:p>
        </p:txBody>
      </p:sp>
      <p:sp>
        <p:nvSpPr>
          <p:cNvPr id="6" name="Inhaltsplatzhalter 5">
            <a:extLst>
              <a:ext uri="{FF2B5EF4-FFF2-40B4-BE49-F238E27FC236}">
                <a16:creationId xmlns:a16="http://schemas.microsoft.com/office/drawing/2014/main" id="{26EE746D-2F95-4C59-A2BB-37D0C9AE7254}"/>
              </a:ext>
            </a:extLst>
          </p:cNvPr>
          <p:cNvSpPr>
            <a:spLocks noGrp="1"/>
          </p:cNvSpPr>
          <p:nvPr>
            <p:ph idx="1"/>
          </p:nvPr>
        </p:nvSpPr>
        <p:spPr/>
        <p:txBody>
          <a:bodyPr/>
          <a:lstStyle/>
          <a:p>
            <a:pPr marL="0" indent="0">
              <a:buNone/>
            </a:pPr>
            <a:r>
              <a:rPr lang="de-AT" sz="2400" dirty="0"/>
              <a:t>Mit Diplomarbeiten und Dissertationen wird wie bei Monographien verfahren. </a:t>
            </a:r>
          </a:p>
          <a:p>
            <a:pPr marL="0" indent="0">
              <a:buNone/>
            </a:pPr>
            <a:r>
              <a:rPr lang="de-AT" sz="2400" dirty="0"/>
              <a:t>Nur Anstelle von Erscheinungsort und Verlag wird die „Art der Arbeit“ und die Universität ergänzt.</a:t>
            </a:r>
          </a:p>
          <a:p>
            <a:endParaRPr lang="de-AT" sz="2000" dirty="0"/>
          </a:p>
          <a:p>
            <a:r>
              <a:rPr lang="de-AT" sz="2400" dirty="0"/>
              <a:t>Schwaiger, P. (2011). Faszination Land: Der Lebens[T]raum 	Pinzgau. Zwischenstadt: In mitten der Berge. 	Diplomarbeit: Universität Salzburg.</a:t>
            </a:r>
          </a:p>
          <a:p>
            <a:pPr marL="0" indent="0">
              <a:buNone/>
            </a:pPr>
            <a:endParaRPr lang="de-AT" dirty="0"/>
          </a:p>
        </p:txBody>
      </p:sp>
      <p:sp>
        <p:nvSpPr>
          <p:cNvPr id="2" name="Fußzeilenplatzhalter 1"/>
          <p:cNvSpPr>
            <a:spLocks noGrp="1"/>
          </p:cNvSpPr>
          <p:nvPr>
            <p:ph type="ftr" sz="quarter" idx="11"/>
          </p:nvPr>
        </p:nvSpPr>
        <p:spPr/>
        <p:txBody>
          <a:bodyPr/>
          <a:lstStyle/>
          <a:p>
            <a:endParaRPr lang="de-AT">
              <a:solidFill>
                <a:srgbClr val="94C600"/>
              </a:solidFill>
            </a:endParaRPr>
          </a:p>
        </p:txBody>
      </p:sp>
      <p:sp>
        <p:nvSpPr>
          <p:cNvPr id="5" name="Foliennummernplatzhalter 4"/>
          <p:cNvSpPr>
            <a:spLocks noGrp="1"/>
          </p:cNvSpPr>
          <p:nvPr>
            <p:ph type="sldNum" sz="quarter" idx="12"/>
          </p:nvPr>
        </p:nvSpPr>
        <p:spPr/>
        <p:txBody>
          <a:bodyPr/>
          <a:lstStyle/>
          <a:p>
            <a:fld id="{01B12179-A94A-410D-B3FE-924BB8A7759E}" type="slidenum">
              <a:rPr lang="de-AT" smtClean="0"/>
              <a:pPr/>
              <a:t>98</a:t>
            </a:fld>
            <a:endParaRPr lang="de-AT"/>
          </a:p>
        </p:txBody>
      </p:sp>
      <p:sp>
        <p:nvSpPr>
          <p:cNvPr id="9" name="Textfeld 8"/>
          <p:cNvSpPr txBox="1"/>
          <p:nvPr/>
        </p:nvSpPr>
        <p:spPr>
          <a:xfrm>
            <a:off x="719572" y="5855212"/>
            <a:ext cx="2376264" cy="400110"/>
          </a:xfrm>
          <a:prstGeom prst="rect">
            <a:avLst/>
          </a:prstGeom>
          <a:solidFill>
            <a:srgbClr val="FF0000"/>
          </a:solidFill>
        </p:spPr>
        <p:txBody>
          <a:bodyPr wrap="square" rtlCol="0">
            <a:spAutoFit/>
          </a:bodyPr>
          <a:lstStyle/>
          <a:p>
            <a:pPr algn="ctr"/>
            <a:r>
              <a:rPr lang="de-AT" sz="2000" b="1" dirty="0"/>
              <a:t>Art der Arbeit</a:t>
            </a:r>
          </a:p>
        </p:txBody>
      </p:sp>
      <p:sp>
        <p:nvSpPr>
          <p:cNvPr id="10" name="Textfeld 9"/>
          <p:cNvSpPr txBox="1"/>
          <p:nvPr/>
        </p:nvSpPr>
        <p:spPr>
          <a:xfrm>
            <a:off x="5076056" y="5701323"/>
            <a:ext cx="2376264" cy="400110"/>
          </a:xfrm>
          <a:prstGeom prst="rect">
            <a:avLst/>
          </a:prstGeom>
          <a:solidFill>
            <a:srgbClr val="FF0000"/>
          </a:solidFill>
        </p:spPr>
        <p:txBody>
          <a:bodyPr wrap="square" rtlCol="0">
            <a:spAutoFit/>
          </a:bodyPr>
          <a:lstStyle/>
          <a:p>
            <a:pPr algn="ctr"/>
            <a:r>
              <a:rPr lang="de-AT" sz="2000" b="1" dirty="0"/>
              <a:t>Universität</a:t>
            </a:r>
          </a:p>
        </p:txBody>
      </p:sp>
      <p:cxnSp>
        <p:nvCxnSpPr>
          <p:cNvPr id="11" name="Gerade Verbindung mit Pfeil 10"/>
          <p:cNvCxnSpPr>
            <a:cxnSpLocks/>
          </p:cNvCxnSpPr>
          <p:nvPr/>
        </p:nvCxnSpPr>
        <p:spPr>
          <a:xfrm flipV="1">
            <a:off x="1656284" y="4797152"/>
            <a:ext cx="683468" cy="888271"/>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cxnSpLocks/>
          </p:cNvCxnSpPr>
          <p:nvPr/>
        </p:nvCxnSpPr>
        <p:spPr>
          <a:xfrm flipH="1" flipV="1">
            <a:off x="4572000" y="4797152"/>
            <a:ext cx="1663093" cy="888272"/>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74867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619889" y="764704"/>
            <a:ext cx="6967686" cy="886789"/>
          </a:xfrm>
          <a:ln w="19050" cmpd="dbl">
            <a:noFill/>
          </a:ln>
        </p:spPr>
        <p:txBody>
          <a:bodyPr>
            <a:normAutofit/>
          </a:bodyPr>
          <a:lstStyle/>
          <a:p>
            <a:r>
              <a:rPr lang="de-AT" sz="2400" b="1" dirty="0">
                <a:solidFill>
                  <a:schemeClr val="tx1"/>
                </a:solidFill>
              </a:rPr>
              <a:t>Literaturverzeichnis: </a:t>
            </a:r>
            <a:r>
              <a:rPr lang="de-AT" sz="2400" b="1" dirty="0" err="1"/>
              <a:t>www</a:t>
            </a:r>
            <a:r>
              <a:rPr lang="de-AT" sz="2400" b="1" dirty="0">
                <a:solidFill>
                  <a:schemeClr val="tx1"/>
                </a:solidFill>
              </a:rPr>
              <a:t> Dokument</a:t>
            </a:r>
          </a:p>
        </p:txBody>
      </p:sp>
      <p:sp>
        <p:nvSpPr>
          <p:cNvPr id="5" name="Inhaltsplatzhalter 4">
            <a:extLst>
              <a:ext uri="{FF2B5EF4-FFF2-40B4-BE49-F238E27FC236}">
                <a16:creationId xmlns:a16="http://schemas.microsoft.com/office/drawing/2014/main" id="{E530A8A9-31EF-4DCF-BBE6-0204EEF8F781}"/>
              </a:ext>
            </a:extLst>
          </p:cNvPr>
          <p:cNvSpPr>
            <a:spLocks noGrp="1"/>
          </p:cNvSpPr>
          <p:nvPr>
            <p:ph idx="1"/>
          </p:nvPr>
        </p:nvSpPr>
        <p:spPr/>
        <p:txBody>
          <a:bodyPr/>
          <a:lstStyle/>
          <a:p>
            <a:pPr marL="0" indent="0">
              <a:buNone/>
            </a:pPr>
            <a:r>
              <a:rPr lang="de-AT" sz="2400" dirty="0"/>
              <a:t>Bei der Verwendung von Internetquellen müssen die üblichen Angaben (Name oder Institution) – soweit auf der Seite zu finden - angegeben werden.</a:t>
            </a:r>
          </a:p>
          <a:p>
            <a:pPr marL="0" indent="0">
              <a:buNone/>
            </a:pPr>
            <a:r>
              <a:rPr lang="de-AT" sz="2400" dirty="0"/>
              <a:t>Zusätzlich muss die Internetadresse und das Datum der Abfrage angegeben werden.</a:t>
            </a:r>
          </a:p>
          <a:p>
            <a:endParaRPr lang="de-AT" sz="2000" b="1" dirty="0">
              <a:solidFill>
                <a:srgbClr val="424242"/>
              </a:solidFill>
            </a:endParaRPr>
          </a:p>
          <a:p>
            <a:pPr marL="0" indent="0">
              <a:buNone/>
            </a:pPr>
            <a:endParaRPr lang="de-AT" sz="2000" b="1" dirty="0">
              <a:solidFill>
                <a:srgbClr val="424242"/>
              </a:solidFill>
            </a:endParaRPr>
          </a:p>
          <a:p>
            <a:pPr marL="0" indent="0">
              <a:buNone/>
            </a:pPr>
            <a:r>
              <a:rPr lang="de-DE" sz="2400" dirty="0"/>
              <a:t> Erste Nachhilfe (2014). Was ist Bildung. Verfügbar unter: 	</a:t>
            </a:r>
            <a:r>
              <a:rPr lang="de-DE" sz="2400" dirty="0">
                <a:solidFill>
                  <a:srgbClr val="0070C0"/>
                </a:solidFill>
              </a:rPr>
              <a:t>http://www.erstenachhilfe.de/blog/Was-ist-Bildung</a:t>
            </a:r>
            <a:r>
              <a:rPr lang="de-DE" sz="2400" dirty="0">
                <a:solidFill>
                  <a:srgbClr val="FF0000"/>
                </a:solidFill>
              </a:rPr>
              <a:t>	</a:t>
            </a:r>
            <a:r>
              <a:rPr lang="de-DE" sz="2400" dirty="0"/>
              <a:t>(Zugriff am 11.11.2014).</a:t>
            </a:r>
            <a:endParaRPr lang="de-AT" sz="2400" dirty="0">
              <a:solidFill>
                <a:srgbClr val="FF0000"/>
              </a:solidFill>
            </a:endParaRPr>
          </a:p>
          <a:p>
            <a:pPr marL="0" indent="0">
              <a:buNone/>
            </a:pPr>
            <a:endParaRPr lang="de-AT" dirty="0"/>
          </a:p>
        </p:txBody>
      </p:sp>
      <p:sp>
        <p:nvSpPr>
          <p:cNvPr id="6" name="Fußzeilenplatzhalter 5"/>
          <p:cNvSpPr>
            <a:spLocks noGrp="1"/>
          </p:cNvSpPr>
          <p:nvPr>
            <p:ph type="ftr" sz="quarter" idx="11"/>
          </p:nvPr>
        </p:nvSpPr>
        <p:spPr/>
        <p:txBody>
          <a:bodyPr/>
          <a:lstStyle/>
          <a:p>
            <a:r>
              <a:rPr lang="de-AT" dirty="0"/>
              <a:t>1	Erste Nachhilfe 2014, </a:t>
            </a:r>
            <a:r>
              <a:rPr lang="de-AT" dirty="0" err="1"/>
              <a:t>o.S</a:t>
            </a:r>
            <a:r>
              <a:rPr lang="de-AT" dirty="0"/>
              <a:t>.</a:t>
            </a:r>
          </a:p>
        </p:txBody>
      </p:sp>
      <p:sp>
        <p:nvSpPr>
          <p:cNvPr id="19" name="Foliennummernplatzhalter 18"/>
          <p:cNvSpPr>
            <a:spLocks noGrp="1"/>
          </p:cNvSpPr>
          <p:nvPr>
            <p:ph type="sldNum" sz="quarter" idx="12"/>
          </p:nvPr>
        </p:nvSpPr>
        <p:spPr/>
        <p:txBody>
          <a:bodyPr/>
          <a:lstStyle/>
          <a:p>
            <a:fld id="{01B12179-A94A-410D-B3FE-924BB8A7759E}" type="slidenum">
              <a:rPr lang="de-AT" smtClean="0"/>
              <a:pPr/>
              <a:t>99</a:t>
            </a:fld>
            <a:endParaRPr lang="de-AT"/>
          </a:p>
        </p:txBody>
      </p:sp>
      <p:sp>
        <p:nvSpPr>
          <p:cNvPr id="9" name="Textfeld 8"/>
          <p:cNvSpPr txBox="1"/>
          <p:nvPr/>
        </p:nvSpPr>
        <p:spPr>
          <a:xfrm>
            <a:off x="6732240" y="5677217"/>
            <a:ext cx="2376264" cy="400110"/>
          </a:xfrm>
          <a:prstGeom prst="rect">
            <a:avLst/>
          </a:prstGeom>
          <a:solidFill>
            <a:srgbClr val="FF0000"/>
          </a:solidFill>
        </p:spPr>
        <p:txBody>
          <a:bodyPr wrap="square" rtlCol="0">
            <a:spAutoFit/>
          </a:bodyPr>
          <a:lstStyle/>
          <a:p>
            <a:pPr algn="ctr"/>
            <a:r>
              <a:rPr lang="de-AT" sz="2000" b="1" dirty="0"/>
              <a:t>Hyperlink</a:t>
            </a:r>
          </a:p>
        </p:txBody>
      </p:sp>
      <p:sp>
        <p:nvSpPr>
          <p:cNvPr id="10" name="Textfeld 9"/>
          <p:cNvSpPr txBox="1"/>
          <p:nvPr/>
        </p:nvSpPr>
        <p:spPr>
          <a:xfrm>
            <a:off x="0" y="5760020"/>
            <a:ext cx="2376264" cy="400110"/>
          </a:xfrm>
          <a:prstGeom prst="rect">
            <a:avLst/>
          </a:prstGeom>
          <a:solidFill>
            <a:srgbClr val="FF0000"/>
          </a:solidFill>
        </p:spPr>
        <p:txBody>
          <a:bodyPr wrap="square" rtlCol="0">
            <a:spAutoFit/>
          </a:bodyPr>
          <a:lstStyle/>
          <a:p>
            <a:pPr algn="ctr"/>
            <a:r>
              <a:rPr lang="de-AT" sz="2000" b="1" dirty="0"/>
              <a:t>Datum der Einsicht</a:t>
            </a:r>
          </a:p>
        </p:txBody>
      </p:sp>
      <p:sp>
        <p:nvSpPr>
          <p:cNvPr id="11" name="Textfeld 10"/>
          <p:cNvSpPr txBox="1"/>
          <p:nvPr/>
        </p:nvSpPr>
        <p:spPr>
          <a:xfrm>
            <a:off x="1643624" y="3680929"/>
            <a:ext cx="3024336" cy="400110"/>
          </a:xfrm>
          <a:prstGeom prst="rect">
            <a:avLst/>
          </a:prstGeom>
          <a:solidFill>
            <a:srgbClr val="FF0000"/>
          </a:solidFill>
        </p:spPr>
        <p:txBody>
          <a:bodyPr wrap="square" rtlCol="0">
            <a:spAutoFit/>
          </a:bodyPr>
          <a:lstStyle/>
          <a:p>
            <a:pPr algn="ctr"/>
            <a:r>
              <a:rPr lang="de-AT" sz="2000" b="1" dirty="0"/>
              <a:t>Name, Jahr, Titel, Seite</a:t>
            </a:r>
          </a:p>
        </p:txBody>
      </p:sp>
      <p:sp>
        <p:nvSpPr>
          <p:cNvPr id="12" name="Textfeld 11"/>
          <p:cNvSpPr txBox="1"/>
          <p:nvPr/>
        </p:nvSpPr>
        <p:spPr>
          <a:xfrm>
            <a:off x="5292080" y="3480874"/>
            <a:ext cx="3384376" cy="400110"/>
          </a:xfrm>
          <a:prstGeom prst="rect">
            <a:avLst/>
          </a:prstGeom>
          <a:solidFill>
            <a:srgbClr val="FF0000"/>
          </a:solidFill>
        </p:spPr>
        <p:txBody>
          <a:bodyPr wrap="square" rtlCol="0">
            <a:spAutoFit/>
          </a:bodyPr>
          <a:lstStyle/>
          <a:p>
            <a:pPr algn="ctr"/>
            <a:r>
              <a:rPr lang="de-AT" sz="2000" b="1" dirty="0"/>
              <a:t>Hinweis auf </a:t>
            </a:r>
            <a:r>
              <a:rPr lang="de-AT" sz="2000" b="1" dirty="0" err="1"/>
              <a:t>www</a:t>
            </a:r>
            <a:r>
              <a:rPr lang="de-AT" sz="2000" b="1" dirty="0"/>
              <a:t> Dokument</a:t>
            </a:r>
          </a:p>
        </p:txBody>
      </p:sp>
      <p:sp>
        <p:nvSpPr>
          <p:cNvPr id="2" name="Geschweifte Klammer links 1"/>
          <p:cNvSpPr/>
          <p:nvPr/>
        </p:nvSpPr>
        <p:spPr>
          <a:xfrm rot="5400000">
            <a:off x="2969491" y="1964138"/>
            <a:ext cx="372602" cy="4752528"/>
          </a:xfrm>
          <a:prstGeom prst="leftBrace">
            <a:avLst>
              <a:gd name="adj1" fmla="val 8333"/>
              <a:gd name="adj2" fmla="val 51850"/>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AT"/>
          </a:p>
        </p:txBody>
      </p:sp>
      <p:cxnSp>
        <p:nvCxnSpPr>
          <p:cNvPr id="13" name="Gerade Verbindung mit Pfeil 12"/>
          <p:cNvCxnSpPr>
            <a:cxnSpLocks/>
          </p:cNvCxnSpPr>
          <p:nvPr/>
        </p:nvCxnSpPr>
        <p:spPr>
          <a:xfrm flipV="1">
            <a:off x="2376264" y="5589240"/>
            <a:ext cx="323528" cy="288034"/>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a:cxnSpLocks/>
          </p:cNvCxnSpPr>
          <p:nvPr/>
        </p:nvCxnSpPr>
        <p:spPr>
          <a:xfrm flipH="1" flipV="1">
            <a:off x="6516216" y="5157192"/>
            <a:ext cx="1103094" cy="506315"/>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a:cxnSpLocks/>
          </p:cNvCxnSpPr>
          <p:nvPr/>
        </p:nvCxnSpPr>
        <p:spPr>
          <a:xfrm flipH="1">
            <a:off x="6732240" y="3935215"/>
            <a:ext cx="229648" cy="429889"/>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3155792" y="5877272"/>
            <a:ext cx="2888056" cy="400110"/>
          </a:xfrm>
          <a:prstGeom prst="rect">
            <a:avLst/>
          </a:prstGeom>
          <a:solidFill>
            <a:srgbClr val="FF0000"/>
          </a:solidFill>
        </p:spPr>
        <p:txBody>
          <a:bodyPr wrap="square" rtlCol="0">
            <a:spAutoFit/>
          </a:bodyPr>
          <a:lstStyle/>
          <a:p>
            <a:pPr algn="ctr"/>
            <a:r>
              <a:rPr lang="de-AT" sz="2000" b="1" dirty="0"/>
              <a:t>Zitation in der Fußzeile</a:t>
            </a:r>
          </a:p>
        </p:txBody>
      </p:sp>
      <p:cxnSp>
        <p:nvCxnSpPr>
          <p:cNvPr id="17" name="Gerade Verbindung mit Pfeil 16"/>
          <p:cNvCxnSpPr/>
          <p:nvPr/>
        </p:nvCxnSpPr>
        <p:spPr>
          <a:xfrm flipH="1">
            <a:off x="1979713" y="6077327"/>
            <a:ext cx="1176080" cy="376009"/>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6195103"/>
      </p:ext>
    </p:extLst>
  </p:cSld>
  <p:clrMapOvr>
    <a:masterClrMapping/>
  </p:clrMapOvr>
</p:sld>
</file>

<file path=ppt/theme/theme1.xml><?xml version="1.0" encoding="utf-8"?>
<a:theme xmlns:a="http://schemas.openxmlformats.org/drawingml/2006/main" name="Office Theme">
  <a:themeElements>
    <a:clrScheme name="Benutzerdefiniert 15">
      <a:dk1>
        <a:sysClr val="windowText" lastClr="000000"/>
      </a:dk1>
      <a:lt1>
        <a:sysClr val="window" lastClr="FFFFFF"/>
      </a:lt1>
      <a:dk2>
        <a:srgbClr val="00B050"/>
      </a:dk2>
      <a:lt2>
        <a:srgbClr val="FFFFFF"/>
      </a:lt2>
      <a:accent1>
        <a:srgbClr val="5B9BD5"/>
      </a:accent1>
      <a:accent2>
        <a:srgbClr val="A5A5A5"/>
      </a:accent2>
      <a:accent3>
        <a:srgbClr val="FFC000"/>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10536</Words>
  <Application>Microsoft Office PowerPoint</Application>
  <PresentationFormat>Bildschirmpräsentation (4:3)</PresentationFormat>
  <Paragraphs>1474</Paragraphs>
  <Slides>158</Slides>
  <Notes>130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158</vt:i4>
      </vt:variant>
    </vt:vector>
  </HeadingPairs>
  <TitlesOfParts>
    <vt:vector size="167" baseType="lpstr">
      <vt:lpstr>Aptos</vt:lpstr>
      <vt:lpstr>Arial</vt:lpstr>
      <vt:lpstr>Calibri</vt:lpstr>
      <vt:lpstr>Calibri Light</vt:lpstr>
      <vt:lpstr>Segoe UI</vt:lpstr>
      <vt:lpstr>Symbol</vt:lpstr>
      <vt:lpstr>Times New Roman</vt:lpstr>
      <vt:lpstr>Wingdings</vt:lpstr>
      <vt:lpstr>Office Theme</vt:lpstr>
      <vt:lpstr>Einführung in wissenschaftliches Arbeiten</vt:lpstr>
      <vt:lpstr>PowerPoint-Präsentation</vt:lpstr>
      <vt:lpstr>Inhalt</vt:lpstr>
      <vt:lpstr>Vorwort</vt:lpstr>
      <vt:lpstr>Warum eine Diplomarbeit schreiben?</vt:lpstr>
      <vt:lpstr>Warum eine Diplomarbeit schreiben?</vt:lpstr>
      <vt:lpstr>Warum eine Diplomarbeit schreiben?</vt:lpstr>
      <vt:lpstr>Wichtige Internetseiten</vt:lpstr>
      <vt:lpstr>Zeitschiene: Diplomarbeit</vt:lpstr>
      <vt:lpstr>Zeitschiene in Ursprung</vt:lpstr>
      <vt:lpstr>Zeitschiene in Ursprung - Druck</vt:lpstr>
      <vt:lpstr>Zeitschiene in Ursprung - Druck</vt:lpstr>
      <vt:lpstr>Der Begriff „Diplomarbeit“</vt:lpstr>
      <vt:lpstr>Wissenschaftliches Arbeiten?</vt:lpstr>
      <vt:lpstr>Wissenschaft?</vt:lpstr>
      <vt:lpstr>Hypothese</vt:lpstr>
      <vt:lpstr>Hypothesen: Beispiele</vt:lpstr>
      <vt:lpstr>Ziele wissenschaftlichen Arbeitens?</vt:lpstr>
      <vt:lpstr>Charakteristika</vt:lpstr>
      <vt:lpstr>Phasen wissenschaftlichen Arbeitens</vt:lpstr>
      <vt:lpstr>PowerPoint-Präsentation</vt:lpstr>
      <vt:lpstr>Themenfindung und erste Orientierung</vt:lpstr>
      <vt:lpstr>Themenfindung und erste Orientierung</vt:lpstr>
      <vt:lpstr>Themenfindung und erste Orientierung</vt:lpstr>
      <vt:lpstr>Themenfindung und erste Orientierung</vt:lpstr>
      <vt:lpstr>Themenfindung und erste Orientierung</vt:lpstr>
      <vt:lpstr>Fragestellung präzisieren</vt:lpstr>
      <vt:lpstr>Fragestellung präzisieren</vt:lpstr>
      <vt:lpstr>Fragestellung präzisieren</vt:lpstr>
      <vt:lpstr>Typen von Fragestellungen</vt:lpstr>
      <vt:lpstr>Recherchieren und Textsorten</vt:lpstr>
      <vt:lpstr>Passende und unpassende Quellen</vt:lpstr>
      <vt:lpstr>Passende und unpassende Quellen</vt:lpstr>
      <vt:lpstr>Passende und unpassende Quellen</vt:lpstr>
      <vt:lpstr>Passende und unpassende Quellen</vt:lpstr>
      <vt:lpstr>Empfehlenswerte Web-Adressen für die Literatursuche</vt:lpstr>
      <vt:lpstr>Empfehlenswerte Web-Adressen für die Literatursuche</vt:lpstr>
      <vt:lpstr>Empfehlenswerte Suchmaschinen</vt:lpstr>
      <vt:lpstr>PowerPoint-Präsentation</vt:lpstr>
      <vt:lpstr>Wozu dient ein Exposé?</vt:lpstr>
      <vt:lpstr>Wozu dient ein Exposé?</vt:lpstr>
      <vt:lpstr>Wann und warum wird ein Exposé verfasst?</vt:lpstr>
      <vt:lpstr>Exposé: Wann und warum wird ein Exposé verfasst?</vt:lpstr>
      <vt:lpstr>Exposé: Struktur</vt:lpstr>
      <vt:lpstr>Exposé: Inhalt</vt:lpstr>
      <vt:lpstr>Exposé: Inhalt</vt:lpstr>
      <vt:lpstr>Exposé: Inhalt</vt:lpstr>
      <vt:lpstr>Exposé: Umfang und formale Richtlinien</vt:lpstr>
      <vt:lpstr>Exposé: Formatvorlage</vt:lpstr>
      <vt:lpstr>Digitale Diplomarbeitsdatenbank</vt:lpstr>
      <vt:lpstr>Projektplanung</vt:lpstr>
      <vt:lpstr>Cloud einrichten</vt:lpstr>
      <vt:lpstr>PowerPoint-Präsentation</vt:lpstr>
      <vt:lpstr>PowerPoint-Präsentation</vt:lpstr>
      <vt:lpstr>PowerPoint-Präsentation</vt:lpstr>
      <vt:lpstr>PowerPoint-Präsentation</vt:lpstr>
      <vt:lpstr>PowerPoint-Präsentation</vt:lpstr>
      <vt:lpstr>Zitierregeln</vt:lpstr>
      <vt:lpstr>Zitierregeln: Wann werden Quellen genannt?</vt:lpstr>
      <vt:lpstr>Zitierregeln: Was ist ein Plagiat?</vt:lpstr>
      <vt:lpstr>Zitierregeln: Plagiatsprüfung</vt:lpstr>
      <vt:lpstr>PowerPoint-Präsentation</vt:lpstr>
      <vt:lpstr>PowerPoint-Präsentation</vt:lpstr>
      <vt:lpstr>Zitierregeln: Zitierweise</vt:lpstr>
      <vt:lpstr>Zitierregeln: unerwünschte Quellen</vt:lpstr>
      <vt:lpstr>Zitierregeln: mündliche Aussagen</vt:lpstr>
      <vt:lpstr>Zitierregeln: Zitierweise- Beispiel</vt:lpstr>
      <vt:lpstr>Zitierregeln: Arten von Zitate</vt:lpstr>
      <vt:lpstr>PowerPoint-Präsentation</vt:lpstr>
      <vt:lpstr>PowerPoint-Präsentation</vt:lpstr>
      <vt:lpstr>PowerPoint-Präsentation</vt:lpstr>
      <vt:lpstr>PowerPoint-Präsentation</vt:lpstr>
      <vt:lpstr>Zitierregeln: Primärzitat</vt:lpstr>
      <vt:lpstr>Zitierregeln: Primärzitat Beispiel</vt:lpstr>
      <vt:lpstr>Zitierregeln: Primärzitat (komplett)</vt:lpstr>
      <vt:lpstr>Zitierregeln: Primärzitat (Druckfehler)</vt:lpstr>
      <vt:lpstr>Zitierregeln: Primärzitat (Auslassungen)</vt:lpstr>
      <vt:lpstr>Zitierregeln: Primärzitat (Ergänzungen)</vt:lpstr>
      <vt:lpstr>Zitierregeln: Primärzitat (Hervorhebungen)</vt:lpstr>
      <vt:lpstr>Zitierregeln: Primärzitat (Zitat im Zitat)</vt:lpstr>
      <vt:lpstr>Zitierregeln: Sekundärzitat</vt:lpstr>
      <vt:lpstr>Zitierregeln: Indirektes Zitat (sinngemäß)</vt:lpstr>
      <vt:lpstr>Zitierregeln: WWW Zitat</vt:lpstr>
      <vt:lpstr>Zitierregeln: Filmausschnitte / Podcast</vt:lpstr>
      <vt:lpstr>Zitierregeln: Abbildungen &amp; Tabellen</vt:lpstr>
      <vt:lpstr>Zitierregeln: Abbildungen &amp; Tabellen Beispiel</vt:lpstr>
      <vt:lpstr>Zitierregeln: Seitenangaben in der Fußnote</vt:lpstr>
      <vt:lpstr>Zitierregeln: Mehrere Autoren in der Fußnote</vt:lpstr>
      <vt:lpstr>Zitierregeln: Abkürzungen in Deutsch</vt:lpstr>
      <vt:lpstr>Zitierregeln: Abkürzungen in Englisch</vt:lpstr>
      <vt:lpstr>PowerPoint-Präsentation</vt:lpstr>
      <vt:lpstr>Literaturverzeichnis (Harvard Methode)</vt:lpstr>
      <vt:lpstr>Literaturverzeichnis: Bibliographische Angaben</vt:lpstr>
      <vt:lpstr>Literaturverzeichnis: Monographien</vt:lpstr>
      <vt:lpstr>Literaturverzeichnis: Sammelbände/ Sammelwerke</vt:lpstr>
      <vt:lpstr>Literaturverzeichnis: Auflagen</vt:lpstr>
      <vt:lpstr>Literaturverzeichnis: Beiträge aus Fachzeitschriften</vt:lpstr>
      <vt:lpstr>Literaturverzeichnis:     Diplomarbeiten &amp; Dissertationen</vt:lpstr>
      <vt:lpstr>Literaturverzeichnis: www Dokument</vt:lpstr>
      <vt:lpstr>PowerPoint-Präsentation</vt:lpstr>
      <vt:lpstr>Aufbau einer Diplomarbeit (Layout- Aufbau)</vt:lpstr>
      <vt:lpstr>Aufbau einer Diplomarbeit (Layout- Aufbau)</vt:lpstr>
      <vt:lpstr>Aufbau einer Diplomarbeit: Layout-formal</vt:lpstr>
      <vt:lpstr>Aufbau einer Diplomarbeit: Gliederungsebenen</vt:lpstr>
      <vt:lpstr>Aufbau einer Diplomarbeit: Layout-formal</vt:lpstr>
      <vt:lpstr>Aufbau einer Diplomarbeit: Umfang</vt:lpstr>
      <vt:lpstr>Aufbau einer Diplomarbeit: Deckblatt</vt:lpstr>
      <vt:lpstr>Aufbau einer Diplomarbeit: Eidesstattliche Erklärung</vt:lpstr>
      <vt:lpstr>Aufbau einer Diplomarbeit:     Eidesstattliche Erklärung Bsp.</vt:lpstr>
      <vt:lpstr>Aufbau einer Diplomarbeit: Abstract</vt:lpstr>
      <vt:lpstr>Aufbau einer Diplomarbeit: Abstract</vt:lpstr>
      <vt:lpstr>Aufbau einer Diplomarbeit: Danksagung</vt:lpstr>
      <vt:lpstr>Aufbau einer Diplomarbeit: Vorwort</vt:lpstr>
      <vt:lpstr>Aufbau einer Diplomarbeit: Inhaltsverzeichnis</vt:lpstr>
      <vt:lpstr>Aufbau einer Diplomarbeit:     Inhaltsverzeichnis- Beispiel</vt:lpstr>
      <vt:lpstr>Aufbau einer Diplomarbeit:     Abkürzungsverzeichnis</vt:lpstr>
      <vt:lpstr>Aufbau einer Diplomarbeit: Einleitung</vt:lpstr>
      <vt:lpstr>Aufbau einer Diplomarbeit: Hauptteil</vt:lpstr>
      <vt:lpstr>Aufbau einer Diplomarbeit: Zusammenfassung- Fazit</vt:lpstr>
      <vt:lpstr>Aufbau einer Diplomarbeit:    Literatur &amp; Quellenverzeichnis</vt:lpstr>
      <vt:lpstr>Literatur- und Quellenverzeichnis:     Beispiel </vt:lpstr>
      <vt:lpstr>Aufbau einer Diplomarbeit: Anhang</vt:lpstr>
      <vt:lpstr>PowerPoint-Präsentation</vt:lpstr>
      <vt:lpstr>Dokumentation:     Betreuungs- und Begleitprotokoll</vt:lpstr>
      <vt:lpstr>Dokumentation: Projektregeln</vt:lpstr>
      <vt:lpstr>Dokumentation:  Beurteilungsbogen</vt:lpstr>
      <vt:lpstr>Dokumentation:  Beurteilungsbogen</vt:lpstr>
      <vt:lpstr>Dokumentation:  Beurteilungsbogen</vt:lpstr>
      <vt:lpstr>PowerPoint-Präsentation</vt:lpstr>
      <vt:lpstr>Wissenschaftlicher Schreibstil</vt:lpstr>
      <vt:lpstr>Wissenschaftlicher Schreibstil: Schreibstil</vt:lpstr>
      <vt:lpstr>Wissenschaftlicher Schreibstil: Textqualität</vt:lpstr>
      <vt:lpstr>Wissenschaftlicher Schreibstil: Textqualität</vt:lpstr>
      <vt:lpstr>Wissenschaftlicher Schreibstil: Textqualität</vt:lpstr>
      <vt:lpstr>Wissenschaftlicher Schreibstil: Textqualität</vt:lpstr>
      <vt:lpstr>Wissenschaftlicher Schreibstil: Textqualität</vt:lpstr>
      <vt:lpstr>Wissenschaftlicher Schreibstil: Tipp</vt:lpstr>
      <vt:lpstr>Präsentation &amp;  Diskussion inkl. Poster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Literaturverzeichnis</vt:lpstr>
      <vt:lpstr>Literaturempfehlungen</vt:lpstr>
      <vt:lpstr>Literaturempfehlungen</vt:lpstr>
      <vt:lpstr>Literaturempfehlungen</vt:lpstr>
      <vt:lpstr>Verwendete Literatur</vt:lpstr>
      <vt:lpstr>Verwendete Literatur</vt:lpstr>
      <vt:lpstr>Verwendete Literatur</vt:lpstr>
      <vt:lpstr>Verwendete Literatur</vt:lpstr>
      <vt:lpstr>Verwendete Literatur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Wissenschaftliches Arbeiten</dc:title>
  <dc:creator>Kreativer</dc:creator>
  <cp:lastModifiedBy>Peter Schwaiger</cp:lastModifiedBy>
  <cp:revision>433</cp:revision>
  <dcterms:created xsi:type="dcterms:W3CDTF">2014-12-13T13:26:07Z</dcterms:created>
  <dcterms:modified xsi:type="dcterms:W3CDTF">2025-09-24T12:26:17Z</dcterms:modified>
</cp:coreProperties>
</file>